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58" r:id="rId5"/>
    <p:sldId id="277" r:id="rId6"/>
    <p:sldId id="261" r:id="rId7"/>
    <p:sldId id="262" r:id="rId8"/>
    <p:sldId id="260" r:id="rId9"/>
    <p:sldId id="275" r:id="rId10"/>
    <p:sldId id="273" r:id="rId11"/>
    <p:sldId id="274" r:id="rId12"/>
    <p:sldId id="266" r:id="rId13"/>
    <p:sldId id="267" r:id="rId14"/>
    <p:sldId id="276" r:id="rId15"/>
    <p:sldId id="272" r:id="rId16"/>
  </p:sldIdLst>
  <p:sldSz cx="9144000" cy="5143500" type="screen16x9"/>
  <p:notesSz cx="6858000" cy="9144000"/>
  <p:embeddedFontLst>
    <p:embeddedFont>
      <p:font typeface="Nunito Sans Bold" panose="020B0604020202020204" charset="0"/>
      <p:regular r:id="rId18"/>
      <p:bold r:id="rId19"/>
    </p:embeddedFont>
    <p:embeddedFont>
      <p:font typeface="Nunito Sans Heavy" panose="020B0604020202020204" charset="0"/>
      <p:regular r:id="rId20"/>
      <p:bold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1054298" rtl="0" eaLnBrk="1" latinLnBrk="0" hangingPunct="1">
      <a:defRPr sz="2076" kern="1200">
        <a:solidFill>
          <a:schemeClr val="tx1"/>
        </a:solidFill>
        <a:latin typeface="+mn-lt"/>
        <a:ea typeface="+mn-ea"/>
        <a:cs typeface="+mn-cs"/>
      </a:defRPr>
    </a:lvl1pPr>
    <a:lvl2pPr marL="527150" algn="l" defTabSz="1054298" rtl="0" eaLnBrk="1" latinLnBrk="0" hangingPunct="1">
      <a:defRPr sz="2076" kern="1200">
        <a:solidFill>
          <a:schemeClr val="tx1"/>
        </a:solidFill>
        <a:latin typeface="+mn-lt"/>
        <a:ea typeface="+mn-ea"/>
        <a:cs typeface="+mn-cs"/>
      </a:defRPr>
    </a:lvl2pPr>
    <a:lvl3pPr marL="1054298" algn="l" defTabSz="1054298" rtl="0" eaLnBrk="1" latinLnBrk="0" hangingPunct="1">
      <a:defRPr sz="2076" kern="1200">
        <a:solidFill>
          <a:schemeClr val="tx1"/>
        </a:solidFill>
        <a:latin typeface="+mn-lt"/>
        <a:ea typeface="+mn-ea"/>
        <a:cs typeface="+mn-cs"/>
      </a:defRPr>
    </a:lvl3pPr>
    <a:lvl4pPr marL="1581448" algn="l" defTabSz="1054298" rtl="0" eaLnBrk="1" latinLnBrk="0" hangingPunct="1">
      <a:defRPr sz="2076" kern="1200">
        <a:solidFill>
          <a:schemeClr val="tx1"/>
        </a:solidFill>
        <a:latin typeface="+mn-lt"/>
        <a:ea typeface="+mn-ea"/>
        <a:cs typeface="+mn-cs"/>
      </a:defRPr>
    </a:lvl4pPr>
    <a:lvl5pPr marL="2108596" algn="l" defTabSz="1054298" rtl="0" eaLnBrk="1" latinLnBrk="0" hangingPunct="1">
      <a:defRPr sz="2076" kern="1200">
        <a:solidFill>
          <a:schemeClr val="tx1"/>
        </a:solidFill>
        <a:latin typeface="+mn-lt"/>
        <a:ea typeface="+mn-ea"/>
        <a:cs typeface="+mn-cs"/>
      </a:defRPr>
    </a:lvl5pPr>
    <a:lvl6pPr marL="2635746" algn="l" defTabSz="1054298" rtl="0" eaLnBrk="1" latinLnBrk="0" hangingPunct="1">
      <a:defRPr sz="2076" kern="1200">
        <a:solidFill>
          <a:schemeClr val="tx1"/>
        </a:solidFill>
        <a:latin typeface="+mn-lt"/>
        <a:ea typeface="+mn-ea"/>
        <a:cs typeface="+mn-cs"/>
      </a:defRPr>
    </a:lvl6pPr>
    <a:lvl7pPr marL="3162895" algn="l" defTabSz="1054298" rtl="0" eaLnBrk="1" latinLnBrk="0" hangingPunct="1">
      <a:defRPr sz="2076" kern="1200">
        <a:solidFill>
          <a:schemeClr val="tx1"/>
        </a:solidFill>
        <a:latin typeface="+mn-lt"/>
        <a:ea typeface="+mn-ea"/>
        <a:cs typeface="+mn-cs"/>
      </a:defRPr>
    </a:lvl7pPr>
    <a:lvl8pPr marL="3690044" algn="l" defTabSz="1054298" rtl="0" eaLnBrk="1" latinLnBrk="0" hangingPunct="1">
      <a:defRPr sz="2076" kern="1200">
        <a:solidFill>
          <a:schemeClr val="tx1"/>
        </a:solidFill>
        <a:latin typeface="+mn-lt"/>
        <a:ea typeface="+mn-ea"/>
        <a:cs typeface="+mn-cs"/>
      </a:defRPr>
    </a:lvl8pPr>
    <a:lvl9pPr marL="4217193" algn="l" defTabSz="1054298" rtl="0" eaLnBrk="1" latinLnBrk="0" hangingPunct="1">
      <a:defRPr sz="207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7" userDrawn="1">
          <p15:clr>
            <a:srgbClr val="A4A3A4"/>
          </p15:clr>
        </p15:guide>
        <p15:guide id="2" pos="36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7307"/>
    <a:srgbClr val="F29F0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34B8EF-A4F5-497E-BFEF-AA4D5F955288}" v="8228" dt="2023-12-18T16:17:58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0764" autoAdjust="0"/>
  </p:normalViewPr>
  <p:slideViewPr>
    <p:cSldViewPr snapToGrid="0">
      <p:cViewPr varScale="1">
        <p:scale>
          <a:sx n="71" d="100"/>
          <a:sy n="71" d="100"/>
        </p:scale>
        <p:origin x="2676" y="72"/>
      </p:cViewPr>
      <p:guideLst>
        <p:guide orient="horz" pos="1367"/>
        <p:guide pos="36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E011-C691-412B-9A31-B82FADB4462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4812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0271-B82B-4320-809F-43E8C67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7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4298" rtl="0" eaLnBrk="1" latinLnBrk="0" hangingPunct="1">
      <a:defRPr sz="1384" kern="1200">
        <a:solidFill>
          <a:schemeClr val="tx1"/>
        </a:solidFill>
        <a:latin typeface="+mn-lt"/>
        <a:ea typeface="+mn-ea"/>
        <a:cs typeface="+mn-cs"/>
      </a:defRPr>
    </a:lvl1pPr>
    <a:lvl2pPr marL="527150" algn="l" defTabSz="1054298" rtl="0" eaLnBrk="1" latinLnBrk="0" hangingPunct="1">
      <a:defRPr sz="1384" kern="1200">
        <a:solidFill>
          <a:schemeClr val="tx1"/>
        </a:solidFill>
        <a:latin typeface="+mn-lt"/>
        <a:ea typeface="+mn-ea"/>
        <a:cs typeface="+mn-cs"/>
      </a:defRPr>
    </a:lvl2pPr>
    <a:lvl3pPr marL="1054298" algn="l" defTabSz="1054298" rtl="0" eaLnBrk="1" latinLnBrk="0" hangingPunct="1">
      <a:defRPr sz="1384" kern="1200">
        <a:solidFill>
          <a:schemeClr val="tx1"/>
        </a:solidFill>
        <a:latin typeface="+mn-lt"/>
        <a:ea typeface="+mn-ea"/>
        <a:cs typeface="+mn-cs"/>
      </a:defRPr>
    </a:lvl3pPr>
    <a:lvl4pPr marL="1581448" algn="l" defTabSz="1054298" rtl="0" eaLnBrk="1" latinLnBrk="0" hangingPunct="1">
      <a:defRPr sz="1384" kern="1200">
        <a:solidFill>
          <a:schemeClr val="tx1"/>
        </a:solidFill>
        <a:latin typeface="+mn-lt"/>
        <a:ea typeface="+mn-ea"/>
        <a:cs typeface="+mn-cs"/>
      </a:defRPr>
    </a:lvl4pPr>
    <a:lvl5pPr marL="2108596" algn="l" defTabSz="1054298" rtl="0" eaLnBrk="1" latinLnBrk="0" hangingPunct="1">
      <a:defRPr sz="1384" kern="1200">
        <a:solidFill>
          <a:schemeClr val="tx1"/>
        </a:solidFill>
        <a:latin typeface="+mn-lt"/>
        <a:ea typeface="+mn-ea"/>
        <a:cs typeface="+mn-cs"/>
      </a:defRPr>
    </a:lvl5pPr>
    <a:lvl6pPr marL="2635746" algn="l" defTabSz="1054298" rtl="0" eaLnBrk="1" latinLnBrk="0" hangingPunct="1">
      <a:defRPr sz="1384" kern="1200">
        <a:solidFill>
          <a:schemeClr val="tx1"/>
        </a:solidFill>
        <a:latin typeface="+mn-lt"/>
        <a:ea typeface="+mn-ea"/>
        <a:cs typeface="+mn-cs"/>
      </a:defRPr>
    </a:lvl6pPr>
    <a:lvl7pPr marL="3162895" algn="l" defTabSz="1054298" rtl="0" eaLnBrk="1" latinLnBrk="0" hangingPunct="1">
      <a:defRPr sz="1384" kern="1200">
        <a:solidFill>
          <a:schemeClr val="tx1"/>
        </a:solidFill>
        <a:latin typeface="+mn-lt"/>
        <a:ea typeface="+mn-ea"/>
        <a:cs typeface="+mn-cs"/>
      </a:defRPr>
    </a:lvl7pPr>
    <a:lvl8pPr marL="3690044" algn="l" defTabSz="1054298" rtl="0" eaLnBrk="1" latinLnBrk="0" hangingPunct="1">
      <a:defRPr sz="1384" kern="1200">
        <a:solidFill>
          <a:schemeClr val="tx1"/>
        </a:solidFill>
        <a:latin typeface="+mn-lt"/>
        <a:ea typeface="+mn-ea"/>
        <a:cs typeface="+mn-cs"/>
      </a:defRPr>
    </a:lvl8pPr>
    <a:lvl9pPr marL="4217193" algn="l" defTabSz="1054298" rtl="0" eaLnBrk="1" latinLnBrk="0" hangingPunct="1">
      <a:defRPr sz="13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542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Μας ανατέθηκε ένα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από την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Blue Data Academy 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σε συνεργασία με την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Eden Core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με στόχο την βελτίωση των παρατηρήσεων του αλγορίθμου του προϊόντος της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Eden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του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Viewer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με την χρήση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 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μεθόδων και στατιστικών μέσων.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0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Δημιουργήσαμε κάποια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Scatterplots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για να δούμε την συμπεριφορά των ΑΙ σε σχέση με τα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Στις τιμές του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Πορτουγκιζερ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υπάρχει μια γραμμικότητα, ενώ στις άλλες δυο όχι, που πάλι μας κίνησε το ενδιαφέρον καθώς η διαφορά που έχει το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Πορτουκιζερ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σε σχέση με τις άλλες δυο ποικιλίες είναι ότι το πρώτο δεν έχει εγγραφές στα μεσαία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83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Δημιουργήσαμε και κάποια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 plots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για να μπορέσουμε να παρακολουθήσουμε 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trend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των ποικιλιών μας.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Παρατηρούμε στο μοσχοφίλερο ότι στα μικρά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οι τιμές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και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 Detections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είναι κοντά και αρχίζουν να αποκλίνουν όσο μεγαλώνει 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Στο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Πορτυγκιζερ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βλέπουμε ότι όσο μεγαλώνει 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οι τιμές έρχονται όλο και πιο κοντά.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Στο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Μερλο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με όλο τα φάσμα των τιμών του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παρατηρούμε όλη την πορεία των παρατηρήσεων και βλέπουμε ότι στα μεσαία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υπάρχει μεγάλη απόκλιση των τιμών του ΑΙ σε σχέση με αυτές του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0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Χρησιμοποιήσαμε μια στατιστική μέθοδο για να εξομαλύνουμε τις τιμές του ΑΙ, και προπονήσαμε ένα προβλεπτικό μοντέλο για να βελτιστοποιήσουμε τις τιμές αυτές.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Το αποτέλεσμα φαίνεται στο παρακάτω διάγραμμα, και παρατηρούμε ότι οι προβλέψεις μας είναι πολύ πιο κοντά στο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από ότι τα ΑΙ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detections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22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542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Λαμβάνοντας υπόψιν τα παραπάνω και γνωρίζοντας ότι δεν μπορούμε να έχουμε συνέχεια 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σαν δεδομένο, σκεφτήκαμε έναν τρόπο ώστε να μπορεί να δουλέψει αυτή η προσέγγιση.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71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13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542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Εδώ θα αναφερθώ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συνοπτικά με τι θα ασχοληθούμε σήμερα. Θα ξεκινήσουμε με δυο λόγια για εμάς, μετά θα αναφερθούμε στην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Eden Core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θα συνεχίσουμε με τα προβλήματα που είχαμε να αντιμετωπίσουμε, θα σας δείξουμε τ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ν τρόπο που δουλέψαμε, θα μιλήσουμε για το ΒΒ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 stage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που είναι ένα σημαντικός δείκτης που χρησιμοποιείται στην γεωργία, θα σας εξηγήσουμε τι δεδομένα χρησιμοποιήσαμε και αναλύσαμε , και σε τι συμπεράσματα καταλήξαμε ύστερα από την επεξεργασία τους, προχωρώντας θα σας δείξουμε τις προβλέψεις που βγάλαμε με το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 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μοντέλο μας και τέλος τι προτείνουμε εμείς στην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Eden Core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542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Είμαι ο Δουνδουλάκης Σταύρος και ο συνεργάτης μου Σπυρίδων Σπύρος. Είμαι απόφοιτος του τμήματος Χημικών Μηχανικών του ΕΜΠ με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MSc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στα ναυτιλιακά, και αποφάσισα να κάνω αλλαγή καριέρας, γιατί ο κόσμος των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πέραν του ότι είναι εξαιρετικά ενδιαφέρον, παρουσιάζει και μεγάλη άνθηση. Ο Σπύρος είναι απόφοιτος Πανεπιστήμιου Αιγαίου του τμήματος Μαθηματικών Στατιστικής και Αναλογιστικών Χρηματοοικονομικών Μαθηματικών. Είμαστε και οι δυο νέοι στον χώρο του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Science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04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542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Η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Eden Core 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είναι μια εταιρία που αναπτύσσει λύσεις βασισμένες στην τεχνητή νοημοσύνη (ΤΝ) και το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(μηχανική όραση δηλαδή) με στόχο την αποτελεσματικότερη προστασία των φυτών, την παρακολούθηση των καλλιεργειών και την μείωση του κόστους παραγωγής. Αυτό το πραγματοποιεί με την χρήση του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Viewer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ένα προϊόν που τοποθετείται στην μύτη του τρακτέρ (όπως βλέπουμε στην φωτογραφία). Έχει δυο κάμερες δεξιά κ αριστερά, και ανιχνεύει τους καρπούς των δέντρων, δίνοντας μια εκτίμηση της σοδειάς, παρατηρεί αν το φυτό έχει κάποια ασθένεια και καθορίζει το πότε και αν πρέπει να ψεκαστεί.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6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542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Τα προβλήματα που κληθήκαμε να αντιμετωπίσουμε ήταν τα εξής: Αρχικά τις διπλότυπες εγγραφές που μπορεί να τύχουν κατά το σκαναρισμα του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Viewer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πιο συγκεκριμένα είναι παρατηρήσεις καρπών του ιδίου φυτού πάνω από μια φορά. Δεύτερον, τα εμπόδια που δημιουργούνται κατά την άνθηση του φυτού όπως φυλλώματα, κλαδιά ,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κλπ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ή αντίξοες καιρικές συνθήκες γεγονότα που καθιστούν την παρατήρηση αδύνατη σε κάποια σημεία με αποτέλεσμα 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Viewer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να δίνει λιγότερες εγγραφές σε σχέση με τις πραγματικές.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45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Τα βήματα που ακολουθήσαμε κατά την διάρκεια του πρότζεκτ: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Ξεκινήσαμε παίρνοντας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raw data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από την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Eden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και τα επεξεργαστήκαμε ώστε να μπορέσουμε να δουλέψουμε με αυτά.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Στην συνέχεια, κάνοντας ανάλυση διαγραμμάτων από τα δεδομένα μας, καταλήξαμε σε σημαντικά συμπεράσματα όπως συγκεκριμένα μοτίβα που ακολουθούν οι ποικιλίες μας.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Υστέρα, προπονήσαμε διάφορα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μοντέλα με στόχο την αντιμετώπιση των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με στόχο τη βελτίωση των παρατηρήσεων του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Viewer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Λαμβάνοντας υπόψιν τα παραπάνω, καταλήξαμε σε μια λύση την οποία και προτείναμε στην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Eden Core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7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Οι ποικιλίες που μας δόθηκαν και δουλέψαμε ήταν οι εξής: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Πινιο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Νουαγ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Μοσχοφίλερο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Πορτουγκιζερ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Μερλο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Σαβινιον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Μπλας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Καμπερνε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Σοβινιον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Ντανκελφελντερ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Τι είναι 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BBCH Stage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Το BBCH είναι ένα σύστημα που χρησιμοποιείται στη γεωργία για την καταγραφή του σταδίου ανάπτυξης των φυτών. Οι τιμές του είναι σε κλίμακα από 0 έως 99. Για παράδειγμα, το στάδιο BBCH 00 αντιστοιχεί στη στιγμή της εκκίνησης, ενώ το BBCH 84 αντιπροσωπεύει το στάδιο όπου ο καρπός είναι πλήρως αναπτυγμένος. Αυτό το σύστημα χρησιμοποιείται για την παρακολούθηση της ανάπτυξης των φυτών και την πρόβλεψη του βέλτιστου χρόνου για διάφορες γεωργικές δραστηριότητες, όπως η σπορά, η προστασία και η συγκομιδή.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Τα στάδια στα οποία θα αναφερθούμε στην παρουσίαση μας είναι: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Bud Stage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Το στάδιο όπου 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BBCH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0-9. Το στάδιο του βλαστού αναφέρεται στη φάση της ανάπτυξης των φυτών όπου οι βλαστοί άρχισαν να αναπτύσσονται και να εμφανίζουν φυτά ή άνθη.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Inflorescence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Το στάδιο όπου 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BBCH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53-57. "ανθοφορία" Αναφέρεται στη συνολική διάταξη των ανθών σε ένα φυτό, και μπορεί να έχει διάφορες μορφές ή τύπους ανάλογα με το είδος του φυτού.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Berry Stage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Το στάδιο όπου 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BBCH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81-89"στάδιο καρπού". Σε αυτό το στάδιο, ο καρπός του φυτού έχει φτάσει στην ωρίμανσή του και είναι έτοιμος για συλλογή ή κατανάλωση. Ο όρος "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berry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αναφέρεται συνήθως σε καρπούς που έχουν μαλακή σάρκα, όπως οι φράουλες, τα βατόμουρα και τα σταφύλια.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85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Ground Truth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Αναφέρεται στα πραγματικά δεδομένα που συλλέχθηκαν από το γεωπόνο της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Eden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μέσω μετρήσεων στον χωράφι. Το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Truth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χρησιμοποιείται για να επιβεβαιώσει την ακρίβεια ή την αξιοπιστία των δεδομένων που συλλέγονται από μοντέλα Τεχνητής Νοημοσύνης στον αγροτικό τομέα.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detections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Οι ανιχνεύσεις που έκανε 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Viewer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πόσους καρπούς δηλαδή μέτρησε. Αυτές οι ανιχνεύσεις βασίζονται σε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αλγορίθμους που εκπαιδεύονται στην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ανιχνευση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των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καρπων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μεσα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από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φωτογραφιες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manual annotations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Ο αριθμός παρατηρήσεων από ανθρώπινο μάτι σε φωτογραφία φυτού που προήλθε από τον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Viewer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Growth Stage (BBCH Scale):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Είναι 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BBCH Stage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του εκάστοτε φυτού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Field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Τα χωράφια στα οποία έγιναν οι μετρήσεις.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93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Εδώ θα σας μιλήσουμε για τις κατανομές των τιμών όσων αφορά τα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 Detections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και των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Ground Truth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Παρατηρούμε ότι οι τιμές στο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Portugieser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και στο Μοσχοφίλερο είναι αρκετά κοντά και αυτό συμβαίνει γατί το φάσμα τιμών που έχουμε ανά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είναι πολύ συγκεκριμένο, δηλαδή στο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Portugieser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οι τιμές που παίρνει είναι 83 και 84 και οι τιμές των παρατηρήσεων είναι πολύ κοντά με αυτές του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Ground Truth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Αντίστοιχα και στο Μοσχοφίλερο, καθώς τα ΑΙ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Detections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είναι αρκετά κοντά στο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Ground Truth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όπου εδώ 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 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είναι 7και 53. Στο </a:t>
            </a:r>
            <a:r>
              <a:rPr lang="el-GR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Μερλο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όπου έχουμε όλες τις τιμές που αναφέραμε στο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παρατηρούμε ότι υπάρχει μια απόκλιση στις κατανομές των τιμών των ΑΙ και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</a:t>
            </a:r>
            <a:r>
              <a:rPr lang="el-GR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0271-B82B-4320-809F-43E8C67CCD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8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44" y="1497958"/>
            <a:ext cx="7286625" cy="1033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9" y="2732491"/>
            <a:ext cx="6000751" cy="12322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1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3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5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06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58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10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61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13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15068" y="193110"/>
            <a:ext cx="1928813" cy="41143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8631" y="193110"/>
            <a:ext cx="5643563" cy="41143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73" y="3098610"/>
            <a:ext cx="7286625" cy="957709"/>
          </a:xfrm>
        </p:spPr>
        <p:txBody>
          <a:bodyPr anchor="t"/>
          <a:lstStyle>
            <a:lvl1pPr algn="l">
              <a:defRPr sz="132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73" y="2043791"/>
            <a:ext cx="7286625" cy="1054819"/>
          </a:xfrm>
        </p:spPr>
        <p:txBody>
          <a:bodyPr anchor="b"/>
          <a:lstStyle>
            <a:lvl1pPr marL="0" indent="0">
              <a:buNone/>
              <a:defRPr sz="665">
                <a:solidFill>
                  <a:schemeClr val="tx1">
                    <a:tint val="75000"/>
                  </a:schemeClr>
                </a:solidFill>
              </a:defRPr>
            </a:lvl1pPr>
            <a:lvl2pPr marL="151703" indent="0">
              <a:buNone/>
              <a:defRPr sz="597">
                <a:solidFill>
                  <a:schemeClr val="tx1">
                    <a:tint val="75000"/>
                  </a:schemeClr>
                </a:solidFill>
              </a:defRPr>
            </a:lvl2pPr>
            <a:lvl3pPr marL="303405" indent="0">
              <a:buNone/>
              <a:defRPr sz="531">
                <a:solidFill>
                  <a:schemeClr val="tx1">
                    <a:tint val="75000"/>
                  </a:schemeClr>
                </a:solidFill>
              </a:defRPr>
            </a:lvl3pPr>
            <a:lvl4pPr marL="455108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4pPr>
            <a:lvl5pPr marL="606811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5pPr>
            <a:lvl6pPr marL="758513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6pPr>
            <a:lvl7pPr marL="910217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7pPr>
            <a:lvl8pPr marL="1061921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8pPr>
            <a:lvl9pPr marL="1213623" indent="0">
              <a:buNone/>
              <a:defRPr sz="4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626" y="1125144"/>
            <a:ext cx="3786188" cy="3182317"/>
          </a:xfrm>
        </p:spPr>
        <p:txBody>
          <a:bodyPr/>
          <a:lstStyle>
            <a:lvl1pPr>
              <a:defRPr sz="930"/>
            </a:lvl1pPr>
            <a:lvl2pPr>
              <a:defRPr sz="797"/>
            </a:lvl2pPr>
            <a:lvl3pPr>
              <a:defRPr sz="665"/>
            </a:lvl3pPr>
            <a:lvl4pPr>
              <a:defRPr sz="597"/>
            </a:lvl4pPr>
            <a:lvl5pPr>
              <a:defRPr sz="597"/>
            </a:lvl5pPr>
            <a:lvl6pPr>
              <a:defRPr sz="597"/>
            </a:lvl6pPr>
            <a:lvl7pPr>
              <a:defRPr sz="597"/>
            </a:lvl7pPr>
            <a:lvl8pPr>
              <a:defRPr sz="597"/>
            </a:lvl8pPr>
            <a:lvl9pPr>
              <a:defRPr sz="5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7688" y="1125144"/>
            <a:ext cx="3786188" cy="3182317"/>
          </a:xfrm>
        </p:spPr>
        <p:txBody>
          <a:bodyPr/>
          <a:lstStyle>
            <a:lvl1pPr>
              <a:defRPr sz="930"/>
            </a:lvl1pPr>
            <a:lvl2pPr>
              <a:defRPr sz="797"/>
            </a:lvl2pPr>
            <a:lvl3pPr>
              <a:defRPr sz="665"/>
            </a:lvl3pPr>
            <a:lvl4pPr>
              <a:defRPr sz="597"/>
            </a:lvl4pPr>
            <a:lvl5pPr>
              <a:defRPr sz="597"/>
            </a:lvl5pPr>
            <a:lvl6pPr>
              <a:defRPr sz="597"/>
            </a:lvl6pPr>
            <a:lvl7pPr>
              <a:defRPr sz="597"/>
            </a:lvl7pPr>
            <a:lvl8pPr>
              <a:defRPr sz="597"/>
            </a:lvl8pPr>
            <a:lvl9pPr>
              <a:defRPr sz="5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629" y="1079383"/>
            <a:ext cx="3787676" cy="449833"/>
          </a:xfrm>
        </p:spPr>
        <p:txBody>
          <a:bodyPr anchor="b"/>
          <a:lstStyle>
            <a:lvl1pPr marL="0" indent="0">
              <a:buNone/>
              <a:defRPr sz="797" b="1"/>
            </a:lvl1pPr>
            <a:lvl2pPr marL="151703" indent="0">
              <a:buNone/>
              <a:defRPr sz="665" b="1"/>
            </a:lvl2pPr>
            <a:lvl3pPr marL="303405" indent="0">
              <a:buNone/>
              <a:defRPr sz="597" b="1"/>
            </a:lvl3pPr>
            <a:lvl4pPr marL="455108" indent="0">
              <a:buNone/>
              <a:defRPr sz="531" b="1"/>
            </a:lvl4pPr>
            <a:lvl5pPr marL="606811" indent="0">
              <a:buNone/>
              <a:defRPr sz="531" b="1"/>
            </a:lvl5pPr>
            <a:lvl6pPr marL="758513" indent="0">
              <a:buNone/>
              <a:defRPr sz="531" b="1"/>
            </a:lvl6pPr>
            <a:lvl7pPr marL="910217" indent="0">
              <a:buNone/>
              <a:defRPr sz="531" b="1"/>
            </a:lvl7pPr>
            <a:lvl8pPr marL="1061921" indent="0">
              <a:buNone/>
              <a:defRPr sz="531" b="1"/>
            </a:lvl8pPr>
            <a:lvl9pPr marL="1213623" indent="0">
              <a:buNone/>
              <a:defRPr sz="5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629" y="1529211"/>
            <a:ext cx="3787676" cy="2778251"/>
          </a:xfrm>
        </p:spPr>
        <p:txBody>
          <a:bodyPr/>
          <a:lstStyle>
            <a:lvl1pPr>
              <a:defRPr sz="797"/>
            </a:lvl1pPr>
            <a:lvl2pPr>
              <a:defRPr sz="665"/>
            </a:lvl2pPr>
            <a:lvl3pPr>
              <a:defRPr sz="597"/>
            </a:lvl3pPr>
            <a:lvl4pPr>
              <a:defRPr sz="531"/>
            </a:lvl4pPr>
            <a:lvl5pPr>
              <a:defRPr sz="531"/>
            </a:lvl5pPr>
            <a:lvl6pPr>
              <a:defRPr sz="531"/>
            </a:lvl6pPr>
            <a:lvl7pPr>
              <a:defRPr sz="531"/>
            </a:lvl7pPr>
            <a:lvl8pPr>
              <a:defRPr sz="531"/>
            </a:lvl8pPr>
            <a:lvl9pPr>
              <a:defRPr sz="5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54715" y="1079383"/>
            <a:ext cx="3789165" cy="449833"/>
          </a:xfrm>
        </p:spPr>
        <p:txBody>
          <a:bodyPr anchor="b"/>
          <a:lstStyle>
            <a:lvl1pPr marL="0" indent="0">
              <a:buNone/>
              <a:defRPr sz="797" b="1"/>
            </a:lvl1pPr>
            <a:lvl2pPr marL="151703" indent="0">
              <a:buNone/>
              <a:defRPr sz="665" b="1"/>
            </a:lvl2pPr>
            <a:lvl3pPr marL="303405" indent="0">
              <a:buNone/>
              <a:defRPr sz="597" b="1"/>
            </a:lvl3pPr>
            <a:lvl4pPr marL="455108" indent="0">
              <a:buNone/>
              <a:defRPr sz="531" b="1"/>
            </a:lvl4pPr>
            <a:lvl5pPr marL="606811" indent="0">
              <a:buNone/>
              <a:defRPr sz="531" b="1"/>
            </a:lvl5pPr>
            <a:lvl6pPr marL="758513" indent="0">
              <a:buNone/>
              <a:defRPr sz="531" b="1"/>
            </a:lvl6pPr>
            <a:lvl7pPr marL="910217" indent="0">
              <a:buNone/>
              <a:defRPr sz="531" b="1"/>
            </a:lvl7pPr>
            <a:lvl8pPr marL="1061921" indent="0">
              <a:buNone/>
              <a:defRPr sz="531" b="1"/>
            </a:lvl8pPr>
            <a:lvl9pPr marL="1213623" indent="0">
              <a:buNone/>
              <a:defRPr sz="5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715" y="1529211"/>
            <a:ext cx="3789165" cy="2778251"/>
          </a:xfrm>
        </p:spPr>
        <p:txBody>
          <a:bodyPr/>
          <a:lstStyle>
            <a:lvl1pPr>
              <a:defRPr sz="797"/>
            </a:lvl1pPr>
            <a:lvl2pPr>
              <a:defRPr sz="665"/>
            </a:lvl2pPr>
            <a:lvl3pPr>
              <a:defRPr sz="597"/>
            </a:lvl3pPr>
            <a:lvl4pPr>
              <a:defRPr sz="531"/>
            </a:lvl4pPr>
            <a:lvl5pPr>
              <a:defRPr sz="531"/>
            </a:lvl5pPr>
            <a:lvl6pPr>
              <a:defRPr sz="531"/>
            </a:lvl6pPr>
            <a:lvl7pPr>
              <a:defRPr sz="531"/>
            </a:lvl7pPr>
            <a:lvl8pPr>
              <a:defRPr sz="531"/>
            </a:lvl8pPr>
            <a:lvl9pPr>
              <a:defRPr sz="5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32" y="191990"/>
            <a:ext cx="2820293" cy="817067"/>
          </a:xfrm>
        </p:spPr>
        <p:txBody>
          <a:bodyPr anchor="b"/>
          <a:lstStyle>
            <a:lvl1pPr algn="l">
              <a:defRPr sz="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1613" y="191995"/>
            <a:ext cx="4792267" cy="4115470"/>
          </a:xfrm>
        </p:spPr>
        <p:txBody>
          <a:bodyPr/>
          <a:lstStyle>
            <a:lvl1pPr>
              <a:defRPr sz="1062"/>
            </a:lvl1pPr>
            <a:lvl2pPr>
              <a:defRPr sz="930"/>
            </a:lvl2pPr>
            <a:lvl3pPr>
              <a:defRPr sz="797"/>
            </a:lvl3pPr>
            <a:lvl4pPr>
              <a:defRPr sz="665"/>
            </a:lvl4pPr>
            <a:lvl5pPr>
              <a:defRPr sz="665"/>
            </a:lvl5pPr>
            <a:lvl6pPr>
              <a:defRPr sz="665"/>
            </a:lvl6pPr>
            <a:lvl7pPr>
              <a:defRPr sz="665"/>
            </a:lvl7pPr>
            <a:lvl8pPr>
              <a:defRPr sz="665"/>
            </a:lvl8pPr>
            <a:lvl9pPr>
              <a:defRPr sz="6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632" y="1009057"/>
            <a:ext cx="2820293" cy="3298403"/>
          </a:xfrm>
        </p:spPr>
        <p:txBody>
          <a:bodyPr/>
          <a:lstStyle>
            <a:lvl1pPr marL="0" indent="0">
              <a:buNone/>
              <a:defRPr sz="464"/>
            </a:lvl1pPr>
            <a:lvl2pPr marL="151703" indent="0">
              <a:buNone/>
              <a:defRPr sz="399"/>
            </a:lvl2pPr>
            <a:lvl3pPr marL="303405" indent="0">
              <a:buNone/>
              <a:defRPr sz="332"/>
            </a:lvl3pPr>
            <a:lvl4pPr marL="455108" indent="0">
              <a:buNone/>
              <a:defRPr sz="299"/>
            </a:lvl4pPr>
            <a:lvl5pPr marL="606811" indent="0">
              <a:buNone/>
              <a:defRPr sz="299"/>
            </a:lvl5pPr>
            <a:lvl6pPr marL="758513" indent="0">
              <a:buNone/>
              <a:defRPr sz="299"/>
            </a:lvl6pPr>
            <a:lvl7pPr marL="910217" indent="0">
              <a:buNone/>
              <a:defRPr sz="299"/>
            </a:lvl7pPr>
            <a:lvl8pPr marL="1061921" indent="0">
              <a:buNone/>
              <a:defRPr sz="299"/>
            </a:lvl8pPr>
            <a:lvl9pPr marL="1213623" indent="0">
              <a:buNone/>
              <a:defRPr sz="2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271" y="3375427"/>
            <a:ext cx="5143500" cy="398488"/>
          </a:xfrm>
        </p:spPr>
        <p:txBody>
          <a:bodyPr anchor="b"/>
          <a:lstStyle>
            <a:lvl1pPr algn="l">
              <a:defRPr sz="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80271" y="430864"/>
            <a:ext cx="5143500" cy="2893220"/>
          </a:xfrm>
        </p:spPr>
        <p:txBody>
          <a:bodyPr/>
          <a:lstStyle>
            <a:lvl1pPr marL="0" indent="0">
              <a:buNone/>
              <a:defRPr sz="1062"/>
            </a:lvl1pPr>
            <a:lvl2pPr marL="151703" indent="0">
              <a:buNone/>
              <a:defRPr sz="930"/>
            </a:lvl2pPr>
            <a:lvl3pPr marL="303405" indent="0">
              <a:buNone/>
              <a:defRPr sz="797"/>
            </a:lvl3pPr>
            <a:lvl4pPr marL="455108" indent="0">
              <a:buNone/>
              <a:defRPr sz="665"/>
            </a:lvl4pPr>
            <a:lvl5pPr marL="606811" indent="0">
              <a:buNone/>
              <a:defRPr sz="665"/>
            </a:lvl5pPr>
            <a:lvl6pPr marL="758513" indent="0">
              <a:buNone/>
              <a:defRPr sz="665"/>
            </a:lvl6pPr>
            <a:lvl7pPr marL="910217" indent="0">
              <a:buNone/>
              <a:defRPr sz="665"/>
            </a:lvl7pPr>
            <a:lvl8pPr marL="1061921" indent="0">
              <a:buNone/>
              <a:defRPr sz="665"/>
            </a:lvl8pPr>
            <a:lvl9pPr marL="1213623" indent="0">
              <a:buNone/>
              <a:defRPr sz="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0271" y="3773912"/>
            <a:ext cx="5143500" cy="565918"/>
          </a:xfrm>
        </p:spPr>
        <p:txBody>
          <a:bodyPr/>
          <a:lstStyle>
            <a:lvl1pPr marL="0" indent="0">
              <a:buNone/>
              <a:defRPr sz="464"/>
            </a:lvl1pPr>
            <a:lvl2pPr marL="151703" indent="0">
              <a:buNone/>
              <a:defRPr sz="399"/>
            </a:lvl2pPr>
            <a:lvl3pPr marL="303405" indent="0">
              <a:buNone/>
              <a:defRPr sz="332"/>
            </a:lvl3pPr>
            <a:lvl4pPr marL="455108" indent="0">
              <a:buNone/>
              <a:defRPr sz="299"/>
            </a:lvl4pPr>
            <a:lvl5pPr marL="606811" indent="0">
              <a:buNone/>
              <a:defRPr sz="299"/>
            </a:lvl5pPr>
            <a:lvl6pPr marL="758513" indent="0">
              <a:buNone/>
              <a:defRPr sz="299"/>
            </a:lvl6pPr>
            <a:lvl7pPr marL="910217" indent="0">
              <a:buNone/>
              <a:defRPr sz="299"/>
            </a:lvl7pPr>
            <a:lvl8pPr marL="1061921" indent="0">
              <a:buNone/>
              <a:defRPr sz="299"/>
            </a:lvl8pPr>
            <a:lvl9pPr marL="1213623" indent="0">
              <a:buNone/>
              <a:defRPr sz="2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8629" y="193113"/>
            <a:ext cx="7715251" cy="803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629" y="1125144"/>
            <a:ext cx="7715251" cy="3182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8629" y="4469316"/>
            <a:ext cx="2000251" cy="25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8943" y="4469316"/>
            <a:ext cx="2714625" cy="25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43629" y="4469316"/>
            <a:ext cx="2000251" cy="256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23632" rtl="0" eaLnBrk="1" latinLnBrk="0" hangingPunct="1">
        <a:spcBef>
          <a:spcPct val="0"/>
        </a:spcBef>
        <a:buNone/>
        <a:defRPr sz="44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6362" indent="-346362" algn="l" defTabSz="923632" rtl="0" eaLnBrk="1" latinLnBrk="0" hangingPunct="1">
        <a:spcBef>
          <a:spcPct val="20000"/>
        </a:spcBef>
        <a:buFont typeface="Arial" pitchFamily="34" charset="0"/>
        <a:buChar char="•"/>
        <a:defRPr sz="3232" kern="1200">
          <a:solidFill>
            <a:schemeClr val="tx1"/>
          </a:solidFill>
          <a:latin typeface="+mn-lt"/>
          <a:ea typeface="+mn-ea"/>
          <a:cs typeface="+mn-cs"/>
        </a:defRPr>
      </a:lvl1pPr>
      <a:lvl2pPr marL="750451" indent="-288636" algn="l" defTabSz="923632" rtl="0" eaLnBrk="1" latinLnBrk="0" hangingPunct="1">
        <a:spcBef>
          <a:spcPct val="20000"/>
        </a:spcBef>
        <a:buFont typeface="Arial" pitchFamily="34" charset="0"/>
        <a:buChar char="–"/>
        <a:defRPr sz="2828" kern="1200">
          <a:solidFill>
            <a:schemeClr val="tx1"/>
          </a:solidFill>
          <a:latin typeface="+mn-lt"/>
          <a:ea typeface="+mn-ea"/>
          <a:cs typeface="+mn-cs"/>
        </a:defRPr>
      </a:lvl2pPr>
      <a:lvl3pPr marL="1154540" indent="-230909" algn="l" defTabSz="923632" rtl="0" eaLnBrk="1" latinLnBrk="0" hangingPunct="1">
        <a:spcBef>
          <a:spcPct val="20000"/>
        </a:spcBef>
        <a:buFont typeface="Arial" pitchFamily="34" charset="0"/>
        <a:buChar char="•"/>
        <a:defRPr sz="2424" kern="1200">
          <a:solidFill>
            <a:schemeClr val="tx1"/>
          </a:solidFill>
          <a:latin typeface="+mn-lt"/>
          <a:ea typeface="+mn-ea"/>
          <a:cs typeface="+mn-cs"/>
        </a:defRPr>
      </a:lvl3pPr>
      <a:lvl4pPr marL="1616355" indent="-230909" algn="l" defTabSz="923632" rtl="0" eaLnBrk="1" latinLnBrk="0" hangingPunct="1">
        <a:spcBef>
          <a:spcPct val="20000"/>
        </a:spcBef>
        <a:buFont typeface="Arial" pitchFamily="34" charset="0"/>
        <a:buChar char="–"/>
        <a:defRPr sz="2020" kern="1200">
          <a:solidFill>
            <a:schemeClr val="tx1"/>
          </a:solidFill>
          <a:latin typeface="+mn-lt"/>
          <a:ea typeface="+mn-ea"/>
          <a:cs typeface="+mn-cs"/>
        </a:defRPr>
      </a:lvl4pPr>
      <a:lvl5pPr marL="2078171" indent="-230909" algn="l" defTabSz="923632" rtl="0" eaLnBrk="1" latinLnBrk="0" hangingPunct="1">
        <a:spcBef>
          <a:spcPct val="20000"/>
        </a:spcBef>
        <a:buFont typeface="Arial" pitchFamily="34" charset="0"/>
        <a:buChar char="»"/>
        <a:defRPr sz="202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87" indent="-230909" algn="l" defTabSz="923632" rtl="0" eaLnBrk="1" latinLnBrk="0" hangingPunct="1">
        <a:spcBef>
          <a:spcPct val="20000"/>
        </a:spcBef>
        <a:buFont typeface="Arial" pitchFamily="34" charset="0"/>
        <a:buChar char="•"/>
        <a:defRPr sz="2020" kern="1200">
          <a:solidFill>
            <a:schemeClr val="tx1"/>
          </a:solidFill>
          <a:latin typeface="+mn-lt"/>
          <a:ea typeface="+mn-ea"/>
          <a:cs typeface="+mn-cs"/>
        </a:defRPr>
      </a:lvl6pPr>
      <a:lvl7pPr marL="3001802" indent="-230909" algn="l" defTabSz="923632" rtl="0" eaLnBrk="1" latinLnBrk="0" hangingPunct="1">
        <a:spcBef>
          <a:spcPct val="20000"/>
        </a:spcBef>
        <a:buFont typeface="Arial" pitchFamily="34" charset="0"/>
        <a:buChar char="•"/>
        <a:defRPr sz="2020" kern="1200">
          <a:solidFill>
            <a:schemeClr val="tx1"/>
          </a:solidFill>
          <a:latin typeface="+mn-lt"/>
          <a:ea typeface="+mn-ea"/>
          <a:cs typeface="+mn-cs"/>
        </a:defRPr>
      </a:lvl7pPr>
      <a:lvl8pPr marL="3463617" indent="-230909" algn="l" defTabSz="923632" rtl="0" eaLnBrk="1" latinLnBrk="0" hangingPunct="1">
        <a:spcBef>
          <a:spcPct val="20000"/>
        </a:spcBef>
        <a:buFont typeface="Arial" pitchFamily="34" charset="0"/>
        <a:buChar char="•"/>
        <a:defRPr sz="2020" kern="1200">
          <a:solidFill>
            <a:schemeClr val="tx1"/>
          </a:solidFill>
          <a:latin typeface="+mn-lt"/>
          <a:ea typeface="+mn-ea"/>
          <a:cs typeface="+mn-cs"/>
        </a:defRPr>
      </a:lvl8pPr>
      <a:lvl9pPr marL="3925432" indent="-230909" algn="l" defTabSz="923632" rtl="0" eaLnBrk="1" latinLnBrk="0" hangingPunct="1">
        <a:spcBef>
          <a:spcPct val="20000"/>
        </a:spcBef>
        <a:buFont typeface="Arial" pitchFamily="34" charset="0"/>
        <a:buChar char="•"/>
        <a:defRPr sz="20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3632" rtl="0" eaLnBrk="1" latinLnBrk="0" hangingPunct="1">
        <a:defRPr sz="1819" kern="1200">
          <a:solidFill>
            <a:schemeClr val="tx1"/>
          </a:solidFill>
          <a:latin typeface="+mn-lt"/>
          <a:ea typeface="+mn-ea"/>
          <a:cs typeface="+mn-cs"/>
        </a:defRPr>
      </a:lvl1pPr>
      <a:lvl2pPr marL="461815" algn="l" defTabSz="923632" rtl="0" eaLnBrk="1" latinLnBrk="0" hangingPunct="1">
        <a:defRPr sz="1819" kern="1200">
          <a:solidFill>
            <a:schemeClr val="tx1"/>
          </a:solidFill>
          <a:latin typeface="+mn-lt"/>
          <a:ea typeface="+mn-ea"/>
          <a:cs typeface="+mn-cs"/>
        </a:defRPr>
      </a:lvl2pPr>
      <a:lvl3pPr marL="923632" algn="l" defTabSz="923632" rtl="0" eaLnBrk="1" latinLnBrk="0" hangingPunct="1"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385446" algn="l" defTabSz="923632" rtl="0" eaLnBrk="1" latinLnBrk="0" hangingPunct="1">
        <a:defRPr sz="1819" kern="1200">
          <a:solidFill>
            <a:schemeClr val="tx1"/>
          </a:solidFill>
          <a:latin typeface="+mn-lt"/>
          <a:ea typeface="+mn-ea"/>
          <a:cs typeface="+mn-cs"/>
        </a:defRPr>
      </a:lvl4pPr>
      <a:lvl5pPr marL="1847262" algn="l" defTabSz="923632" rtl="0" eaLnBrk="1" latinLnBrk="0" hangingPunct="1">
        <a:defRPr sz="1819" kern="1200">
          <a:solidFill>
            <a:schemeClr val="tx1"/>
          </a:solidFill>
          <a:latin typeface="+mn-lt"/>
          <a:ea typeface="+mn-ea"/>
          <a:cs typeface="+mn-cs"/>
        </a:defRPr>
      </a:lvl5pPr>
      <a:lvl6pPr marL="2309077" algn="l" defTabSz="923632" rtl="0" eaLnBrk="1" latinLnBrk="0" hangingPunct="1">
        <a:defRPr sz="1819" kern="1200">
          <a:solidFill>
            <a:schemeClr val="tx1"/>
          </a:solidFill>
          <a:latin typeface="+mn-lt"/>
          <a:ea typeface="+mn-ea"/>
          <a:cs typeface="+mn-cs"/>
        </a:defRPr>
      </a:lvl6pPr>
      <a:lvl7pPr marL="2770894" algn="l" defTabSz="923632" rtl="0" eaLnBrk="1" latinLnBrk="0" hangingPunct="1">
        <a:defRPr sz="1819" kern="1200">
          <a:solidFill>
            <a:schemeClr val="tx1"/>
          </a:solidFill>
          <a:latin typeface="+mn-lt"/>
          <a:ea typeface="+mn-ea"/>
          <a:cs typeface="+mn-cs"/>
        </a:defRPr>
      </a:lvl7pPr>
      <a:lvl8pPr marL="3232709" algn="l" defTabSz="923632" rtl="0" eaLnBrk="1" latinLnBrk="0" hangingPunct="1">
        <a:defRPr sz="1819" kern="1200">
          <a:solidFill>
            <a:schemeClr val="tx1"/>
          </a:solidFill>
          <a:latin typeface="+mn-lt"/>
          <a:ea typeface="+mn-ea"/>
          <a:cs typeface="+mn-cs"/>
        </a:defRPr>
      </a:lvl8pPr>
      <a:lvl9pPr marL="3694525" algn="l" defTabSz="923632" rtl="0" eaLnBrk="1" latinLnBrk="0" hangingPunct="1">
        <a:defRPr sz="1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21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33.png"/><Relationship Id="rId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21.sv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7.png"/><Relationship Id="rId4" Type="http://schemas.openxmlformats.org/officeDocument/2006/relationships/image" Target="../media/image21.sv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1.svg"/><Relationship Id="rId5" Type="http://schemas.openxmlformats.org/officeDocument/2006/relationships/image" Target="../media/image27.png"/><Relationship Id="rId10" Type="http://schemas.openxmlformats.org/officeDocument/2006/relationships/image" Target="../media/image20.png"/><Relationship Id="rId4" Type="http://schemas.openxmlformats.org/officeDocument/2006/relationships/image" Target="../media/image26.svg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7.png"/><Relationship Id="rId4" Type="http://schemas.openxmlformats.org/officeDocument/2006/relationships/image" Target="../media/image21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83768" y="-497119"/>
            <a:ext cx="10911536" cy="6143274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666" t="-6444" r="-16666"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3" name="Freeform 3"/>
          <p:cNvSpPr/>
          <p:nvPr/>
        </p:nvSpPr>
        <p:spPr>
          <a:xfrm>
            <a:off x="1371425" y="0"/>
            <a:ext cx="6401150" cy="4536762"/>
          </a:xfrm>
          <a:custGeom>
            <a:avLst/>
            <a:gdLst/>
            <a:ahLst/>
            <a:cxnLst/>
            <a:rect l="l" t="t" r="r" b="b"/>
            <a:pathLst>
              <a:path w="8290560" h="5852160">
                <a:moveTo>
                  <a:pt x="0" y="0"/>
                </a:moveTo>
                <a:lnTo>
                  <a:pt x="8290560" y="0"/>
                </a:lnTo>
                <a:lnTo>
                  <a:pt x="8290560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-8946" r="-8946"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8" name="TextBox 8"/>
          <p:cNvSpPr txBox="1"/>
          <p:nvPr/>
        </p:nvSpPr>
        <p:spPr>
          <a:xfrm>
            <a:off x="1969976" y="2129417"/>
            <a:ext cx="5204048" cy="88466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Nunito Sans Heavy"/>
              </a:rPr>
              <a:t>Enhance AI detections using statistical methods and machine learning techniques</a:t>
            </a:r>
            <a:r>
              <a:rPr lang="en-US" sz="1989" b="1" dirty="0">
                <a:solidFill>
                  <a:srgbClr val="DBDEE1"/>
                </a:solidFill>
                <a:latin typeface="Source Sans Pro"/>
                <a:ea typeface="Source Sans Pro"/>
              </a:rPr>
              <a:t>.</a:t>
            </a:r>
            <a:endParaRPr lang="en-US" sz="1989" b="1" spc="384" dirty="0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47B5097F-E1F9-89CD-AFB4-E14D82BD9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84" y="796410"/>
            <a:ext cx="1676232" cy="124786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9" name="Picture 8" descr="A black and white logo">
            <a:extLst>
              <a:ext uri="{FF2B5EF4-FFF2-40B4-BE49-F238E27FC236}">
                <a16:creationId xmlns:a16="http://schemas.microsoft.com/office/drawing/2014/main" id="{40BE6367-A4FB-F458-F6C8-42995C62B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87" y="796410"/>
            <a:ext cx="1728000" cy="5962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372926-289A-1C4B-07B9-9F4B48C463D8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3E24FB6D-D92D-D6BC-0E9B-647DC70AA34D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14" name="Freeform 19">
                <a:extLst>
                  <a:ext uri="{FF2B5EF4-FFF2-40B4-BE49-F238E27FC236}">
                    <a16:creationId xmlns:a16="http://schemas.microsoft.com/office/drawing/2014/main" id="{98FD1D03-45EE-9F8E-6B06-BEF88158CE2C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95C3EE-018F-3346-9191-9199F4F25CDC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1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3">
            <a:extLst>
              <a:ext uri="{FF2B5EF4-FFF2-40B4-BE49-F238E27FC236}">
                <a16:creationId xmlns:a16="http://schemas.microsoft.com/office/drawing/2014/main" id="{D4188A5A-75E3-674D-1129-0BC0B3390157}"/>
              </a:ext>
            </a:extLst>
          </p:cNvPr>
          <p:cNvSpPr/>
          <p:nvPr/>
        </p:nvSpPr>
        <p:spPr>
          <a:xfrm>
            <a:off x="6962387" y="-178564"/>
            <a:ext cx="2190522" cy="4504558"/>
          </a:xfrm>
          <a:custGeom>
            <a:avLst/>
            <a:gdLst/>
            <a:ahLst/>
            <a:cxnLst/>
            <a:rect l="l" t="t" r="r" b="b"/>
            <a:pathLst>
              <a:path w="2611344" h="6191116">
                <a:moveTo>
                  <a:pt x="2486884" y="6191116"/>
                </a:moveTo>
                <a:lnTo>
                  <a:pt x="124460" y="6191116"/>
                </a:lnTo>
                <a:cubicBezTo>
                  <a:pt x="55880" y="6191116"/>
                  <a:pt x="0" y="6135236"/>
                  <a:pt x="0" y="606665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486884" y="0"/>
                </a:lnTo>
                <a:cubicBezTo>
                  <a:pt x="2555464" y="0"/>
                  <a:pt x="2611344" y="55880"/>
                  <a:pt x="2611344" y="124460"/>
                </a:cubicBezTo>
                <a:lnTo>
                  <a:pt x="2611344" y="6066656"/>
                </a:lnTo>
                <a:cubicBezTo>
                  <a:pt x="2611344" y="6135236"/>
                  <a:pt x="2555464" y="6191116"/>
                  <a:pt x="2486884" y="6191116"/>
                </a:cubicBezTo>
                <a:close/>
              </a:path>
            </a:pathLst>
          </a:custGeom>
          <a:solidFill>
            <a:srgbClr val="487307"/>
          </a:solid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68" name="Freeform 2">
            <a:extLst>
              <a:ext uri="{FF2B5EF4-FFF2-40B4-BE49-F238E27FC236}">
                <a16:creationId xmlns:a16="http://schemas.microsoft.com/office/drawing/2014/main" id="{D3A353AD-C091-480F-3CBA-E00EAC5B2574}"/>
              </a:ext>
            </a:extLst>
          </p:cNvPr>
          <p:cNvSpPr/>
          <p:nvPr/>
        </p:nvSpPr>
        <p:spPr>
          <a:xfrm>
            <a:off x="-1354139" y="1043938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9B8A0DC-E507-3F0B-61B4-0EEA9545B185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69" name="Group 18">
              <a:extLst>
                <a:ext uri="{FF2B5EF4-FFF2-40B4-BE49-F238E27FC236}">
                  <a16:creationId xmlns:a16="http://schemas.microsoft.com/office/drawing/2014/main" id="{79476BCC-6505-3998-F088-97C26AC9E3E4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88EBD041-969C-7C59-C90C-CADEC330CD0E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23DB15-316E-3EA1-4336-5B932E2A8E37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 panose="020B0604020202020204" charset="0"/>
                  <a:ea typeface="Source Sans Pro" panose="020B0503030403020204" pitchFamily="34" charset="0"/>
                </a:rPr>
                <a:t>10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5B1C18-2ABF-A28D-420C-31550FF77594}"/>
              </a:ext>
            </a:extLst>
          </p:cNvPr>
          <p:cNvGrpSpPr/>
          <p:nvPr/>
        </p:nvGrpSpPr>
        <p:grpSpPr>
          <a:xfrm>
            <a:off x="5023503" y="663198"/>
            <a:ext cx="3240000" cy="2160000"/>
            <a:chOff x="4966485" y="543366"/>
            <a:chExt cx="2997232" cy="2371927"/>
          </a:xfrm>
        </p:grpSpPr>
        <p:pic>
          <p:nvPicPr>
            <p:cNvPr id="83" name="Picture 82" descr="A graph with numbers and dots&#10;&#10;Description automatically generated">
              <a:extLst>
                <a:ext uri="{FF2B5EF4-FFF2-40B4-BE49-F238E27FC236}">
                  <a16:creationId xmlns:a16="http://schemas.microsoft.com/office/drawing/2014/main" id="{ED7471B7-DA08-5579-3B1A-DB2113A8E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485" y="543366"/>
              <a:ext cx="2997232" cy="23719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17FF81-564B-2D75-7014-E0397B15DDCA}"/>
                </a:ext>
              </a:extLst>
            </p:cNvPr>
            <p:cNvSpPr txBox="1"/>
            <p:nvPr/>
          </p:nvSpPr>
          <p:spPr>
            <a:xfrm>
              <a:off x="5972744" y="570038"/>
              <a:ext cx="984713" cy="270231"/>
            </a:xfrm>
            <a:prstGeom prst="rect">
              <a:avLst/>
            </a:prstGeom>
            <a:noFill/>
            <a:effectLst/>
          </p:spPr>
          <p:txBody>
            <a:bodyPr wrap="square" lIns="30344" tIns="15173" rIns="30344" bIns="15173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err="1">
                  <a:solidFill>
                    <a:srgbClr val="141414"/>
                  </a:solidFill>
                  <a:latin typeface="Nunito Sans Heavy"/>
                </a:rPr>
                <a:t>Portugieser</a:t>
              </a:r>
              <a:endParaRPr lang="en-US" sz="1400">
                <a:solidFill>
                  <a:srgbClr val="141414"/>
                </a:solidFill>
                <a:latin typeface="Nunito Sans Heavy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119449-2EA2-E4D7-9401-3C0AAF12AF53}"/>
              </a:ext>
            </a:extLst>
          </p:cNvPr>
          <p:cNvGrpSpPr/>
          <p:nvPr/>
        </p:nvGrpSpPr>
        <p:grpSpPr>
          <a:xfrm>
            <a:off x="964452" y="669743"/>
            <a:ext cx="3240000" cy="2153455"/>
            <a:chOff x="1687152" y="586718"/>
            <a:chExt cx="2401864" cy="1801398"/>
          </a:xfrm>
        </p:grpSpPr>
        <p:pic>
          <p:nvPicPr>
            <p:cNvPr id="85" name="Picture 84" descr="A graph with numbers and dots">
              <a:extLst>
                <a:ext uri="{FF2B5EF4-FFF2-40B4-BE49-F238E27FC236}">
                  <a16:creationId xmlns:a16="http://schemas.microsoft.com/office/drawing/2014/main" id="{39A5D362-0AD5-9D0E-8F26-BD6C01CD7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7152" y="586718"/>
              <a:ext cx="2401864" cy="18013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8" name="TextBox 1">
              <a:extLst>
                <a:ext uri="{FF2B5EF4-FFF2-40B4-BE49-F238E27FC236}">
                  <a16:creationId xmlns:a16="http://schemas.microsoft.com/office/drawing/2014/main" id="{AF7EC675-A6FE-2807-EB67-16F9804CF548}"/>
                </a:ext>
              </a:extLst>
            </p:cNvPr>
            <p:cNvSpPr txBox="1"/>
            <p:nvPr/>
          </p:nvSpPr>
          <p:spPr>
            <a:xfrm>
              <a:off x="2425896" y="601561"/>
              <a:ext cx="924373" cy="205855"/>
            </a:xfrm>
            <a:prstGeom prst="rect">
              <a:avLst/>
            </a:prstGeom>
            <a:noFill/>
            <a:effectLst/>
          </p:spPr>
          <p:txBody>
            <a:bodyPr wrap="square" lIns="30344" tIns="15173" rIns="30344" bIns="15173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err="1">
                  <a:solidFill>
                    <a:srgbClr val="141414"/>
                  </a:solidFill>
                  <a:latin typeface="Nunito Sans Heavy"/>
                </a:rPr>
                <a:t>Moschofilero</a:t>
              </a:r>
              <a:endParaRPr lang="en-US" sz="1400">
                <a:solidFill>
                  <a:srgbClr val="141414"/>
                </a:solidFill>
                <a:latin typeface="Nunito Sans Heavy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57CB40-8F7A-6C80-C6C5-F97229A7D97E}"/>
              </a:ext>
            </a:extLst>
          </p:cNvPr>
          <p:cNvGrpSpPr/>
          <p:nvPr/>
        </p:nvGrpSpPr>
        <p:grpSpPr>
          <a:xfrm>
            <a:off x="2996635" y="2940630"/>
            <a:ext cx="3240000" cy="2138613"/>
            <a:chOff x="1152133" y="3195866"/>
            <a:chExt cx="2799086" cy="2099315"/>
          </a:xfrm>
        </p:grpSpPr>
        <p:pic>
          <p:nvPicPr>
            <p:cNvPr id="87" name="Picture 86" descr="A graph with orange dots">
              <a:extLst>
                <a:ext uri="{FF2B5EF4-FFF2-40B4-BE49-F238E27FC236}">
                  <a16:creationId xmlns:a16="http://schemas.microsoft.com/office/drawing/2014/main" id="{590B30DD-8A70-E8F1-42B6-74A669EF0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133" y="3195866"/>
              <a:ext cx="2799086" cy="20993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E1EEA3-D5C2-F55E-F936-00FE10752682}"/>
                </a:ext>
              </a:extLst>
            </p:cNvPr>
            <p:cNvSpPr txBox="1"/>
            <p:nvPr/>
          </p:nvSpPr>
          <p:spPr>
            <a:xfrm>
              <a:off x="2245398" y="3195866"/>
              <a:ext cx="535434" cy="241564"/>
            </a:xfrm>
            <a:prstGeom prst="rect">
              <a:avLst/>
            </a:prstGeom>
            <a:noFill/>
            <a:effectLst/>
          </p:spPr>
          <p:txBody>
  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>
                  <a:solidFill>
                    <a:srgbClr val="141414"/>
                  </a:solidFill>
                  <a:latin typeface="Nunito Sans Heavy"/>
                </a:rPr>
                <a:t>Merlot</a:t>
              </a:r>
              <a:endParaRPr lang="en-US" sz="1400">
                <a:solidFill>
                  <a:srgbClr val="141414"/>
                </a:solidFill>
                <a:latin typeface="Nunito Sans Heavy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D85F91-FEE2-9A8A-2EB0-B19D2A9BE014}"/>
              </a:ext>
            </a:extLst>
          </p:cNvPr>
          <p:cNvGrpSpPr/>
          <p:nvPr/>
        </p:nvGrpSpPr>
        <p:grpSpPr>
          <a:xfrm>
            <a:off x="2881356" y="-230273"/>
            <a:ext cx="3470559" cy="719285"/>
            <a:chOff x="3550649" y="-97405"/>
            <a:chExt cx="2906960" cy="576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B9C2B1-8CE4-89B5-2EED-EE7EEE79AD5E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39" name="Group 16">
                <a:extLst>
                  <a:ext uri="{FF2B5EF4-FFF2-40B4-BE49-F238E27FC236}">
                    <a16:creationId xmlns:a16="http://schemas.microsoft.com/office/drawing/2014/main" id="{AB74B503-0889-2825-D496-6960750E491E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41" name="Freeform 17">
                  <a:extLst>
                    <a:ext uri="{FF2B5EF4-FFF2-40B4-BE49-F238E27FC236}">
                      <a16:creationId xmlns:a16="http://schemas.microsoft.com/office/drawing/2014/main" id="{5C75F83D-F5CB-AEC9-A790-663BE8588282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40" name="TextBox 50">
                <a:extLst>
                  <a:ext uri="{FF2B5EF4-FFF2-40B4-BE49-F238E27FC236}">
                    <a16:creationId xmlns:a16="http://schemas.microsoft.com/office/drawing/2014/main" id="{BACCB485-4A86-35D3-6AF9-3326B1E53180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390173B3-038B-2578-285D-11F1CDC48A2F}"/>
                </a:ext>
              </a:extLst>
            </p:cNvPr>
            <p:cNvSpPr txBox="1"/>
            <p:nvPr/>
          </p:nvSpPr>
          <p:spPr>
            <a:xfrm>
              <a:off x="3550649" y="160770"/>
              <a:ext cx="2906960" cy="174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46"/>
                </a:lnSpc>
              </a:pPr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Scatterplots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72F592A-C432-6A88-E79D-E2EDD9FA6F11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43" name="Group 16">
              <a:extLst>
                <a:ext uri="{FF2B5EF4-FFF2-40B4-BE49-F238E27FC236}">
                  <a16:creationId xmlns:a16="http://schemas.microsoft.com/office/drawing/2014/main" id="{C56E10FB-945B-A41C-8B35-A60E0961FCDF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AC1CE149-CA76-A5A3-1E36-9379521DCE3B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44" name="Picture 43" descr="A close up of a logo">
              <a:extLst>
                <a:ext uri="{FF2B5EF4-FFF2-40B4-BE49-F238E27FC236}">
                  <a16:creationId xmlns:a16="http://schemas.microsoft.com/office/drawing/2014/main" id="{068E4A97-8142-28FB-2E07-EF6700433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692937-BD92-3C80-3E27-4AED3E2230C7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47" name="Group 18">
              <a:extLst>
                <a:ext uri="{FF2B5EF4-FFF2-40B4-BE49-F238E27FC236}">
                  <a16:creationId xmlns:a16="http://schemas.microsoft.com/office/drawing/2014/main" id="{6BEAD7ED-79A9-065C-FB43-750F0B6A0597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50" name="Freeform 19">
                <a:extLst>
                  <a:ext uri="{FF2B5EF4-FFF2-40B4-BE49-F238E27FC236}">
                    <a16:creationId xmlns:a16="http://schemas.microsoft.com/office/drawing/2014/main" id="{2E318AD2-4FFB-74E4-3D05-21B2CD8A55CE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49" name="Picture 48" descr="A black and white logo">
              <a:extLst>
                <a:ext uri="{FF2B5EF4-FFF2-40B4-BE49-F238E27FC236}">
                  <a16:creationId xmlns:a16="http://schemas.microsoft.com/office/drawing/2014/main" id="{5DA42E57-4DCF-B68E-44A1-936CCC32A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pic>
        <p:nvPicPr>
          <p:cNvPr id="51" name="Picture 50" descr="A green leaves on a black background&#10;&#10;Description automatically generated">
            <a:extLst>
              <a:ext uri="{FF2B5EF4-FFF2-40B4-BE49-F238E27FC236}">
                <a16:creationId xmlns:a16="http://schemas.microsoft.com/office/drawing/2014/main" id="{F00D2AA2-B476-1449-3547-52D0C595EB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696" y="3239125"/>
            <a:ext cx="285511" cy="246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 descr="A green grapes on a black background&#10;&#10;Description automatically generated">
            <a:extLst>
              <a:ext uri="{FF2B5EF4-FFF2-40B4-BE49-F238E27FC236}">
                <a16:creationId xmlns:a16="http://schemas.microsoft.com/office/drawing/2014/main" id="{12597898-B6C3-E196-09A2-F79ECA730D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2337" y="3213353"/>
            <a:ext cx="312729" cy="26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Picture 53" descr="A green grapes on a black background&#10;&#10;Description automatically generated">
            <a:extLst>
              <a:ext uri="{FF2B5EF4-FFF2-40B4-BE49-F238E27FC236}">
                <a16:creationId xmlns:a16="http://schemas.microsoft.com/office/drawing/2014/main" id="{777FCD72-7DDD-BB55-0872-8A5840B663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7138" y="971160"/>
            <a:ext cx="312729" cy="26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Picture 54" descr="A green leaves on a black background&#10;&#10;Description automatically generated">
            <a:extLst>
              <a:ext uri="{FF2B5EF4-FFF2-40B4-BE49-F238E27FC236}">
                <a16:creationId xmlns:a16="http://schemas.microsoft.com/office/drawing/2014/main" id="{888DEE27-570B-210A-0DDC-9AA975DE7A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1696" y="985515"/>
            <a:ext cx="285511" cy="246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C6153F1-08FF-F52A-C563-143CF3E3C9B7}"/>
              </a:ext>
            </a:extLst>
          </p:cNvPr>
          <p:cNvGrpSpPr/>
          <p:nvPr/>
        </p:nvGrpSpPr>
        <p:grpSpPr>
          <a:xfrm>
            <a:off x="7063449" y="2980054"/>
            <a:ext cx="1988397" cy="517065"/>
            <a:chOff x="7338413" y="1689876"/>
            <a:chExt cx="3232095" cy="89117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F2DE20-C085-F8F5-FE5F-9D5AA71D4574}"/>
                </a:ext>
              </a:extLst>
            </p:cNvPr>
            <p:cNvSpPr txBox="1"/>
            <p:nvPr/>
          </p:nvSpPr>
          <p:spPr>
            <a:xfrm>
              <a:off x="8267783" y="1977423"/>
              <a:ext cx="2302725" cy="3710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200" b="1">
                  <a:solidFill>
                    <a:schemeClr val="bg1"/>
                  </a:solidFill>
                  <a:latin typeface="Nunito Sans Heavy"/>
                </a:rPr>
                <a:t>---&gt; BBCH: 7-55</a:t>
              </a:r>
            </a:p>
          </p:txBody>
        </p:sp>
        <p:pic>
          <p:nvPicPr>
            <p:cNvPr id="59" name="Picture 58" descr="A green and white logo&#10;&#10;Description automatically generated">
              <a:extLst>
                <a:ext uri="{FF2B5EF4-FFF2-40B4-BE49-F238E27FC236}">
                  <a16:creationId xmlns:a16="http://schemas.microsoft.com/office/drawing/2014/main" id="{1FB8E310-0BCA-DE40-EA78-22D68CA0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38413" y="1689876"/>
              <a:ext cx="891179" cy="89117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EAAF42-9B12-6F7C-D526-05DC387519FF}"/>
              </a:ext>
            </a:extLst>
          </p:cNvPr>
          <p:cNvGrpSpPr/>
          <p:nvPr/>
        </p:nvGrpSpPr>
        <p:grpSpPr>
          <a:xfrm>
            <a:off x="7045851" y="3591502"/>
            <a:ext cx="2017038" cy="517060"/>
            <a:chOff x="7354261" y="3437514"/>
            <a:chExt cx="3278660" cy="891180"/>
          </a:xfrm>
        </p:grpSpPr>
        <p:pic>
          <p:nvPicPr>
            <p:cNvPr id="61" name="Picture 60" descr="A green grapes on a black background&#10;&#10;Description automatically generated">
              <a:extLst>
                <a:ext uri="{FF2B5EF4-FFF2-40B4-BE49-F238E27FC236}">
                  <a16:creationId xmlns:a16="http://schemas.microsoft.com/office/drawing/2014/main" id="{F688C8F0-6BAC-F88E-BB8F-CF4E406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4261" y="3437514"/>
              <a:ext cx="891179" cy="89118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1562423-5875-EEC7-7C9C-97E9DCB409E3}"/>
                </a:ext>
              </a:extLst>
            </p:cNvPr>
            <p:cNvSpPr txBox="1"/>
            <p:nvPr/>
          </p:nvSpPr>
          <p:spPr>
            <a:xfrm>
              <a:off x="8245440" y="3680344"/>
              <a:ext cx="2387481" cy="3710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200" b="1">
                  <a:solidFill>
                    <a:schemeClr val="bg1"/>
                  </a:solidFill>
                  <a:latin typeface="Nunito Sans Heavy"/>
                </a:rPr>
                <a:t>---&gt; BBCH: 83-84</a:t>
              </a:r>
            </a:p>
          </p:txBody>
        </p:sp>
      </p:grpSp>
      <p:sp>
        <p:nvSpPr>
          <p:cNvPr id="63" name="Freeform 2">
            <a:extLst>
              <a:ext uri="{FF2B5EF4-FFF2-40B4-BE49-F238E27FC236}">
                <a16:creationId xmlns:a16="http://schemas.microsoft.com/office/drawing/2014/main" id="{2073E98B-3CD2-882B-FC45-DE8347E4E2DD}"/>
              </a:ext>
            </a:extLst>
          </p:cNvPr>
          <p:cNvSpPr/>
          <p:nvPr/>
        </p:nvSpPr>
        <p:spPr>
          <a:xfrm>
            <a:off x="7789862" y="1303615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</p:spTree>
    <p:extLst>
      <p:ext uri="{BB962C8B-B14F-4D97-AF65-F5344CB8AC3E}">
        <p14:creationId xmlns:p14="http://schemas.microsoft.com/office/powerpoint/2010/main" val="395717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3">
            <a:extLst>
              <a:ext uri="{FF2B5EF4-FFF2-40B4-BE49-F238E27FC236}">
                <a16:creationId xmlns:a16="http://schemas.microsoft.com/office/drawing/2014/main" id="{E1176523-5441-FE12-2436-56C0D0F6D6CA}"/>
              </a:ext>
            </a:extLst>
          </p:cNvPr>
          <p:cNvSpPr/>
          <p:nvPr/>
        </p:nvSpPr>
        <p:spPr>
          <a:xfrm>
            <a:off x="6962387" y="-178564"/>
            <a:ext cx="2190522" cy="4504558"/>
          </a:xfrm>
          <a:custGeom>
            <a:avLst/>
            <a:gdLst/>
            <a:ahLst/>
            <a:cxnLst/>
            <a:rect l="l" t="t" r="r" b="b"/>
            <a:pathLst>
              <a:path w="2611344" h="6191116">
                <a:moveTo>
                  <a:pt x="2486884" y="6191116"/>
                </a:moveTo>
                <a:lnTo>
                  <a:pt x="124460" y="6191116"/>
                </a:lnTo>
                <a:cubicBezTo>
                  <a:pt x="55880" y="6191116"/>
                  <a:pt x="0" y="6135236"/>
                  <a:pt x="0" y="606665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486884" y="0"/>
                </a:lnTo>
                <a:cubicBezTo>
                  <a:pt x="2555464" y="0"/>
                  <a:pt x="2611344" y="55880"/>
                  <a:pt x="2611344" y="124460"/>
                </a:cubicBezTo>
                <a:lnTo>
                  <a:pt x="2611344" y="6066656"/>
                </a:lnTo>
                <a:cubicBezTo>
                  <a:pt x="2611344" y="6135236"/>
                  <a:pt x="2555464" y="6191116"/>
                  <a:pt x="2486884" y="6191116"/>
                </a:cubicBezTo>
                <a:close/>
              </a:path>
            </a:pathLst>
          </a:custGeom>
          <a:solidFill>
            <a:srgbClr val="487307"/>
          </a:solid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66" name="Freeform 2">
            <a:extLst>
              <a:ext uri="{FF2B5EF4-FFF2-40B4-BE49-F238E27FC236}">
                <a16:creationId xmlns:a16="http://schemas.microsoft.com/office/drawing/2014/main" id="{4A642FA3-550D-CDD2-09B4-1906024ABEDA}"/>
              </a:ext>
            </a:extLst>
          </p:cNvPr>
          <p:cNvSpPr/>
          <p:nvPr/>
        </p:nvSpPr>
        <p:spPr>
          <a:xfrm>
            <a:off x="-1354138" y="1119949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7060A4-56CA-3709-0720-5F2186321363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67" name="Group 18">
              <a:extLst>
                <a:ext uri="{FF2B5EF4-FFF2-40B4-BE49-F238E27FC236}">
                  <a16:creationId xmlns:a16="http://schemas.microsoft.com/office/drawing/2014/main" id="{66A13E1E-3242-559D-3570-992AC8EAE00E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69" name="Freeform 19">
                <a:extLst>
                  <a:ext uri="{FF2B5EF4-FFF2-40B4-BE49-F238E27FC236}">
                    <a16:creationId xmlns:a16="http://schemas.microsoft.com/office/drawing/2014/main" id="{4226F097-1B8F-FC37-CDE6-35BF7F3F97DA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27C775A-EEDF-6171-CADF-B53D3FDC95DB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11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2FBFF-FD35-12BF-639E-C9F5B03078F3}"/>
              </a:ext>
            </a:extLst>
          </p:cNvPr>
          <p:cNvGrpSpPr/>
          <p:nvPr/>
        </p:nvGrpSpPr>
        <p:grpSpPr>
          <a:xfrm>
            <a:off x="5023503" y="620473"/>
            <a:ext cx="3240000" cy="2133637"/>
            <a:chOff x="5584521" y="564088"/>
            <a:chExt cx="2488292" cy="1872506"/>
          </a:xfrm>
        </p:grpSpPr>
        <p:pic>
          <p:nvPicPr>
            <p:cNvPr id="16" name="Picture 15" descr="A graph with a line and a line">
              <a:extLst>
                <a:ext uri="{FF2B5EF4-FFF2-40B4-BE49-F238E27FC236}">
                  <a16:creationId xmlns:a16="http://schemas.microsoft.com/office/drawing/2014/main" id="{7227996D-2F1A-01CD-875C-346BA72CA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521" y="570375"/>
              <a:ext cx="2488292" cy="1866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6CBAF8-F005-2AAC-D074-1A1A642BC368}"/>
                </a:ext>
              </a:extLst>
            </p:cNvPr>
            <p:cNvSpPr txBox="1"/>
            <p:nvPr/>
          </p:nvSpPr>
          <p:spPr>
            <a:xfrm>
              <a:off x="6382259" y="564088"/>
              <a:ext cx="898472" cy="215513"/>
            </a:xfrm>
            <a:prstGeom prst="rect">
              <a:avLst/>
            </a:prstGeom>
            <a:noFill/>
            <a:effectLst/>
          </p:spPr>
          <p:txBody>
            <a:bodyPr wrap="square" lIns="30344" tIns="15173" rIns="30344" bIns="15173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err="1">
                  <a:solidFill>
                    <a:srgbClr val="141414"/>
                  </a:solidFill>
                  <a:latin typeface="Nunito Sans Heavy"/>
                </a:rPr>
                <a:t>Portugieser</a:t>
              </a:r>
              <a:endParaRPr lang="en-US" sz="1400">
                <a:solidFill>
                  <a:srgbClr val="141414"/>
                </a:solidFill>
                <a:latin typeface="Nunito Sans Heavy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0ADADE-7B7E-7984-F922-52204AB54BBD}"/>
              </a:ext>
            </a:extLst>
          </p:cNvPr>
          <p:cNvGrpSpPr/>
          <p:nvPr/>
        </p:nvGrpSpPr>
        <p:grpSpPr>
          <a:xfrm>
            <a:off x="2952000" y="2883891"/>
            <a:ext cx="3240000" cy="2160000"/>
            <a:chOff x="3516235" y="3010294"/>
            <a:chExt cx="2367560" cy="1775670"/>
          </a:xfrm>
        </p:grpSpPr>
        <p:pic>
          <p:nvPicPr>
            <p:cNvPr id="12" name="Picture 11" descr="A graph of growth and detection">
              <a:extLst>
                <a:ext uri="{FF2B5EF4-FFF2-40B4-BE49-F238E27FC236}">
                  <a16:creationId xmlns:a16="http://schemas.microsoft.com/office/drawing/2014/main" id="{2863E97F-1507-C7FE-3164-E64A6E740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235" y="3010294"/>
              <a:ext cx="2367560" cy="17756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21D0245-CAC1-9CD9-A0BA-311E417970E5}"/>
                </a:ext>
              </a:extLst>
            </p:cNvPr>
            <p:cNvSpPr txBox="1"/>
            <p:nvPr/>
          </p:nvSpPr>
          <p:spPr>
            <a:xfrm>
              <a:off x="4503063" y="3020274"/>
              <a:ext cx="500040" cy="202958"/>
            </a:xfrm>
            <a:prstGeom prst="rect">
              <a:avLst/>
            </a:prstGeom>
            <a:noFill/>
            <a:effectLst/>
          </p:spPr>
          <p:txBody>
  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>
                  <a:solidFill>
                    <a:srgbClr val="141414"/>
                  </a:solidFill>
                  <a:latin typeface="Nunito Sans Heavy"/>
                </a:rPr>
                <a:t>Merlot</a:t>
              </a:r>
              <a:endParaRPr lang="en-US" sz="1400">
                <a:solidFill>
                  <a:srgbClr val="141414"/>
                </a:solidFill>
                <a:latin typeface="Nunito Sans Heavy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E1D6C9-F16C-0EBF-CD8E-3307716503E9}"/>
              </a:ext>
            </a:extLst>
          </p:cNvPr>
          <p:cNvGrpSpPr/>
          <p:nvPr/>
        </p:nvGrpSpPr>
        <p:grpSpPr>
          <a:xfrm>
            <a:off x="2881356" y="-230273"/>
            <a:ext cx="3470559" cy="719285"/>
            <a:chOff x="3550649" y="-97405"/>
            <a:chExt cx="2906960" cy="576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52CBA9-24AA-72B1-D43D-E1033496BF4E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39" name="Group 16">
                <a:extLst>
                  <a:ext uri="{FF2B5EF4-FFF2-40B4-BE49-F238E27FC236}">
                    <a16:creationId xmlns:a16="http://schemas.microsoft.com/office/drawing/2014/main" id="{310C789D-0035-619E-11E6-F1A03B5CAABC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41" name="Freeform 17">
                  <a:extLst>
                    <a:ext uri="{FF2B5EF4-FFF2-40B4-BE49-F238E27FC236}">
                      <a16:creationId xmlns:a16="http://schemas.microsoft.com/office/drawing/2014/main" id="{E1397C9B-E12F-A043-EDBB-6CC89C5F90E4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40" name="TextBox 50">
                <a:extLst>
                  <a:ext uri="{FF2B5EF4-FFF2-40B4-BE49-F238E27FC236}">
                    <a16:creationId xmlns:a16="http://schemas.microsoft.com/office/drawing/2014/main" id="{60987576-15E1-ECB9-7E9E-ACBBDACEDC6B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30" name="TextBox 19">
              <a:extLst>
                <a:ext uri="{FF2B5EF4-FFF2-40B4-BE49-F238E27FC236}">
                  <a16:creationId xmlns:a16="http://schemas.microsoft.com/office/drawing/2014/main" id="{7B407425-75DA-45C8-1CDF-7781DFAABF00}"/>
                </a:ext>
              </a:extLst>
            </p:cNvPr>
            <p:cNvSpPr txBox="1"/>
            <p:nvPr/>
          </p:nvSpPr>
          <p:spPr>
            <a:xfrm>
              <a:off x="3550649" y="160770"/>
              <a:ext cx="2906960" cy="174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46"/>
                </a:lnSpc>
              </a:pPr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Line Plots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720872-B701-C6A4-B1D7-8D0ECFC3D010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43" name="Group 16">
              <a:extLst>
                <a:ext uri="{FF2B5EF4-FFF2-40B4-BE49-F238E27FC236}">
                  <a16:creationId xmlns:a16="http://schemas.microsoft.com/office/drawing/2014/main" id="{E583DBD9-6C44-A018-A69F-F804A0C4F722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43AB4D1E-0437-23D2-E488-79FED46B2C2C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44" name="Picture 43" descr="A close up of a logo">
              <a:extLst>
                <a:ext uri="{FF2B5EF4-FFF2-40B4-BE49-F238E27FC236}">
                  <a16:creationId xmlns:a16="http://schemas.microsoft.com/office/drawing/2014/main" id="{2DD83E4C-8E1A-E107-BB6C-2ADA02B11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64170A-4CAA-BC23-675F-CAF650676D94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47" name="Group 18">
              <a:extLst>
                <a:ext uri="{FF2B5EF4-FFF2-40B4-BE49-F238E27FC236}">
                  <a16:creationId xmlns:a16="http://schemas.microsoft.com/office/drawing/2014/main" id="{67B2828B-6E53-F1BB-CB6E-5A8F67E2A668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C7D106E7-E763-3E65-8AC5-D3D46B9EC832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56" name="Picture 55" descr="A black and white logo">
              <a:extLst>
                <a:ext uri="{FF2B5EF4-FFF2-40B4-BE49-F238E27FC236}">
                  <a16:creationId xmlns:a16="http://schemas.microsoft.com/office/drawing/2014/main" id="{6FDAAA7D-C201-E8BD-F1C0-0C6743D4E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14040B-5522-73CB-AEFA-CA5D63C423B4}"/>
              </a:ext>
            </a:extLst>
          </p:cNvPr>
          <p:cNvGrpSpPr/>
          <p:nvPr/>
        </p:nvGrpSpPr>
        <p:grpSpPr>
          <a:xfrm>
            <a:off x="912490" y="626152"/>
            <a:ext cx="3240000" cy="2160000"/>
            <a:chOff x="880207" y="620473"/>
            <a:chExt cx="3240000" cy="2160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4C3222-FABC-728D-2075-05A6B6F8CF11}"/>
                </a:ext>
              </a:extLst>
            </p:cNvPr>
            <p:cNvGrpSpPr/>
            <p:nvPr/>
          </p:nvGrpSpPr>
          <p:grpSpPr>
            <a:xfrm>
              <a:off x="880207" y="620473"/>
              <a:ext cx="3240000" cy="2160000"/>
              <a:chOff x="1203444" y="688407"/>
              <a:chExt cx="2799005" cy="2099254"/>
            </a:xfrm>
          </p:grpSpPr>
          <p:pic>
            <p:nvPicPr>
              <p:cNvPr id="14" name="Picture 13" descr="A graph with a line and a line">
                <a:extLst>
                  <a:ext uri="{FF2B5EF4-FFF2-40B4-BE49-F238E27FC236}">
                    <a16:creationId xmlns:a16="http://schemas.microsoft.com/office/drawing/2014/main" id="{EE4FCA85-CCF3-605F-9F94-6F961390B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3444" y="688407"/>
                <a:ext cx="2799005" cy="209925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5" name="TextBox 1">
                <a:extLst>
                  <a:ext uri="{FF2B5EF4-FFF2-40B4-BE49-F238E27FC236}">
                    <a16:creationId xmlns:a16="http://schemas.microsoft.com/office/drawing/2014/main" id="{373A54E8-4BBE-65C8-A1EB-2E77889AF5EA}"/>
                  </a:ext>
                </a:extLst>
              </p:cNvPr>
              <p:cNvSpPr txBox="1"/>
              <p:nvPr/>
            </p:nvSpPr>
            <p:spPr>
              <a:xfrm>
                <a:off x="1980467" y="692917"/>
                <a:ext cx="1090208" cy="246086"/>
              </a:xfrm>
              <a:prstGeom prst="rect">
                <a:avLst/>
              </a:prstGeom>
              <a:noFill/>
              <a:effectLst/>
            </p:spPr>
            <p:txBody>
              <a:bodyPr wrap="square" lIns="30344" tIns="15173" rIns="30344" bIns="15173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err="1">
                    <a:solidFill>
                      <a:srgbClr val="141414"/>
                    </a:solidFill>
                    <a:latin typeface="Nunito Sans Heavy"/>
                  </a:rPr>
                  <a:t>Moschofilero</a:t>
                </a:r>
                <a:endParaRPr lang="en-US" sz="1400">
                  <a:solidFill>
                    <a:srgbClr val="141414"/>
                  </a:solidFill>
                  <a:latin typeface="Nunito Sans Heavy"/>
                </a:endParaRPr>
              </a:p>
            </p:txBody>
          </p:sp>
        </p:grpSp>
        <p:pic>
          <p:nvPicPr>
            <p:cNvPr id="60" name="Picture 59" descr="A green leaves on a black background&#10;&#10;Description automatically generated">
              <a:extLst>
                <a:ext uri="{FF2B5EF4-FFF2-40B4-BE49-F238E27FC236}">
                  <a16:creationId xmlns:a16="http://schemas.microsoft.com/office/drawing/2014/main" id="{E13A281C-6D45-B82C-8CE9-DFD813C31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63034" y="986519"/>
              <a:ext cx="285511" cy="2460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1" name="Picture 60" descr="A green leaves on a black background&#10;&#10;Description automatically generated">
            <a:extLst>
              <a:ext uri="{FF2B5EF4-FFF2-40B4-BE49-F238E27FC236}">
                <a16:creationId xmlns:a16="http://schemas.microsoft.com/office/drawing/2014/main" id="{92E9B7DB-8790-E08A-48D2-CEDEAF43EC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9716" y="3230420"/>
            <a:ext cx="285511" cy="246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" name="Picture 61" descr="A green grapes on a black background&#10;&#10;Description automatically generated">
            <a:extLst>
              <a:ext uri="{FF2B5EF4-FFF2-40B4-BE49-F238E27FC236}">
                <a16:creationId xmlns:a16="http://schemas.microsoft.com/office/drawing/2014/main" id="{BC12250A-45F8-B50D-492C-959248B9E7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7138" y="975540"/>
            <a:ext cx="312729" cy="26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" name="Picture 63" descr="A green grapes on a black background&#10;&#10;Description automatically generated">
            <a:extLst>
              <a:ext uri="{FF2B5EF4-FFF2-40B4-BE49-F238E27FC236}">
                <a16:creationId xmlns:a16="http://schemas.microsoft.com/office/drawing/2014/main" id="{518ACC26-E5B9-653F-66AB-94C472A78B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2337" y="3213353"/>
            <a:ext cx="312729" cy="26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F073C46-808A-4D23-07AD-B2B1C629A608}"/>
              </a:ext>
            </a:extLst>
          </p:cNvPr>
          <p:cNvGrpSpPr/>
          <p:nvPr/>
        </p:nvGrpSpPr>
        <p:grpSpPr>
          <a:xfrm>
            <a:off x="7063449" y="2980054"/>
            <a:ext cx="1988397" cy="517065"/>
            <a:chOff x="7338413" y="1689876"/>
            <a:chExt cx="3232095" cy="89117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FEF7A04-809F-B77C-8ABA-BD3003A8B446}"/>
                </a:ext>
              </a:extLst>
            </p:cNvPr>
            <p:cNvSpPr txBox="1"/>
            <p:nvPr/>
          </p:nvSpPr>
          <p:spPr>
            <a:xfrm>
              <a:off x="8267783" y="1977423"/>
              <a:ext cx="2302725" cy="3710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200" b="1">
                  <a:solidFill>
                    <a:schemeClr val="bg1"/>
                  </a:solidFill>
                  <a:latin typeface="Nunito Sans Heavy"/>
                </a:rPr>
                <a:t>---&gt; BBCH: 7-55</a:t>
              </a:r>
            </a:p>
          </p:txBody>
        </p:sp>
        <p:pic>
          <p:nvPicPr>
            <p:cNvPr id="73" name="Picture 72" descr="A green and white logo&#10;&#10;Description automatically generated">
              <a:extLst>
                <a:ext uri="{FF2B5EF4-FFF2-40B4-BE49-F238E27FC236}">
                  <a16:creationId xmlns:a16="http://schemas.microsoft.com/office/drawing/2014/main" id="{C9C95B55-8CED-717F-BE52-175422FA5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38413" y="1689876"/>
              <a:ext cx="891179" cy="891178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ABB4088-EB8D-E0F7-946B-43924916DB25}"/>
              </a:ext>
            </a:extLst>
          </p:cNvPr>
          <p:cNvGrpSpPr/>
          <p:nvPr/>
        </p:nvGrpSpPr>
        <p:grpSpPr>
          <a:xfrm>
            <a:off x="7045851" y="3591502"/>
            <a:ext cx="2017038" cy="517060"/>
            <a:chOff x="7354261" y="3437514"/>
            <a:chExt cx="3278660" cy="891180"/>
          </a:xfrm>
        </p:grpSpPr>
        <p:pic>
          <p:nvPicPr>
            <p:cNvPr id="75" name="Picture 74" descr="A green grapes on a black background&#10;&#10;Description automatically generated">
              <a:extLst>
                <a:ext uri="{FF2B5EF4-FFF2-40B4-BE49-F238E27FC236}">
                  <a16:creationId xmlns:a16="http://schemas.microsoft.com/office/drawing/2014/main" id="{5A37EE83-78F1-C3F4-07C7-12327C35F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4261" y="3437514"/>
              <a:ext cx="891179" cy="89118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85D73E2-B5BB-7DCB-2CCD-06287D0F097C}"/>
                </a:ext>
              </a:extLst>
            </p:cNvPr>
            <p:cNvSpPr txBox="1"/>
            <p:nvPr/>
          </p:nvSpPr>
          <p:spPr>
            <a:xfrm>
              <a:off x="8245440" y="3680344"/>
              <a:ext cx="2387481" cy="3710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200" b="1">
                  <a:solidFill>
                    <a:schemeClr val="bg1"/>
                  </a:solidFill>
                  <a:latin typeface="Nunito Sans Heavy"/>
                </a:rPr>
                <a:t>---&gt; BBCH: 83-84</a:t>
              </a:r>
            </a:p>
          </p:txBody>
        </p:sp>
      </p:grpSp>
      <p:sp>
        <p:nvSpPr>
          <p:cNvPr id="77" name="Freeform 2">
            <a:extLst>
              <a:ext uri="{FF2B5EF4-FFF2-40B4-BE49-F238E27FC236}">
                <a16:creationId xmlns:a16="http://schemas.microsoft.com/office/drawing/2014/main" id="{81C7602C-CA15-1281-69B4-78170950EC46}"/>
              </a:ext>
            </a:extLst>
          </p:cNvPr>
          <p:cNvSpPr/>
          <p:nvPr/>
        </p:nvSpPr>
        <p:spPr>
          <a:xfrm>
            <a:off x="7789862" y="1303615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</p:spTree>
    <p:extLst>
      <p:ext uri="{BB962C8B-B14F-4D97-AF65-F5344CB8AC3E}">
        <p14:creationId xmlns:p14="http://schemas.microsoft.com/office/powerpoint/2010/main" val="117316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">
            <a:extLst>
              <a:ext uri="{FF2B5EF4-FFF2-40B4-BE49-F238E27FC236}">
                <a16:creationId xmlns:a16="http://schemas.microsoft.com/office/drawing/2014/main" id="{C1E5EC2A-07B2-1C54-C74D-73A4C4DD7F47}"/>
              </a:ext>
            </a:extLst>
          </p:cNvPr>
          <p:cNvSpPr/>
          <p:nvPr/>
        </p:nvSpPr>
        <p:spPr>
          <a:xfrm>
            <a:off x="6962387" y="-178564"/>
            <a:ext cx="2190522" cy="4504558"/>
          </a:xfrm>
          <a:custGeom>
            <a:avLst/>
            <a:gdLst/>
            <a:ahLst/>
            <a:cxnLst/>
            <a:rect l="l" t="t" r="r" b="b"/>
            <a:pathLst>
              <a:path w="2611344" h="6191116">
                <a:moveTo>
                  <a:pt x="2486884" y="6191116"/>
                </a:moveTo>
                <a:lnTo>
                  <a:pt x="124460" y="6191116"/>
                </a:lnTo>
                <a:cubicBezTo>
                  <a:pt x="55880" y="6191116"/>
                  <a:pt x="0" y="6135236"/>
                  <a:pt x="0" y="606665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486884" y="0"/>
                </a:lnTo>
                <a:cubicBezTo>
                  <a:pt x="2555464" y="0"/>
                  <a:pt x="2611344" y="55880"/>
                  <a:pt x="2611344" y="124460"/>
                </a:cubicBezTo>
                <a:lnTo>
                  <a:pt x="2611344" y="6066656"/>
                </a:lnTo>
                <a:cubicBezTo>
                  <a:pt x="2611344" y="6135236"/>
                  <a:pt x="2555464" y="6191116"/>
                  <a:pt x="2486884" y="6191116"/>
                </a:cubicBezTo>
                <a:close/>
              </a:path>
            </a:pathLst>
          </a:custGeom>
          <a:solidFill>
            <a:srgbClr val="487307"/>
          </a:solid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2" name="Freeform 2"/>
          <p:cNvSpPr/>
          <p:nvPr/>
        </p:nvSpPr>
        <p:spPr>
          <a:xfrm>
            <a:off x="-1356083" y="984897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4" name="TextBox 4"/>
          <p:cNvSpPr txBox="1"/>
          <p:nvPr/>
        </p:nvSpPr>
        <p:spPr>
          <a:xfrm>
            <a:off x="2842427" y="713167"/>
            <a:ext cx="354841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rgbClr val="487307"/>
                </a:solidFill>
                <a:latin typeface="Nunito Sans Bold"/>
              </a:rPr>
              <a:t>Machine Learning &amp; statistical approaches</a:t>
            </a:r>
            <a:endParaRPr lang="en-US" sz="14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D541BE-B060-3C5B-6A5C-015473DF13EE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22" name="Group 18">
              <a:extLst>
                <a:ext uri="{FF2B5EF4-FFF2-40B4-BE49-F238E27FC236}">
                  <a16:creationId xmlns:a16="http://schemas.microsoft.com/office/drawing/2014/main" id="{73AC71EB-E215-4F68-7C8C-6940348D9502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F65953F7-604D-FB14-D8C1-6E886DA7FD57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23" name="Picture 22" descr="A black and white logo">
              <a:extLst>
                <a:ext uri="{FF2B5EF4-FFF2-40B4-BE49-F238E27FC236}">
                  <a16:creationId xmlns:a16="http://schemas.microsoft.com/office/drawing/2014/main" id="{ECAF7653-0499-C0F8-0564-068BA91D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7ABE655-9F2D-EB03-EDAA-69278AB89D8C}"/>
              </a:ext>
            </a:extLst>
          </p:cNvPr>
          <p:cNvSpPr txBox="1"/>
          <p:nvPr/>
        </p:nvSpPr>
        <p:spPr>
          <a:xfrm>
            <a:off x="7925366" y="4755018"/>
            <a:ext cx="676275" cy="41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rPr>
              <a:t>11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D04597-4299-D6BA-6FE7-4D2C622DB659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BBB8C895-8E66-9015-53FA-64DE4F71C1D1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11" name="Freeform 19">
                <a:extLst>
                  <a:ext uri="{FF2B5EF4-FFF2-40B4-BE49-F238E27FC236}">
                    <a16:creationId xmlns:a16="http://schemas.microsoft.com/office/drawing/2014/main" id="{BF128FE7-5E57-20C6-E678-AEF175B5C13C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8E271-F985-757B-3A42-39884B12AA84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12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4" name="TextBox 50">
            <a:extLst>
              <a:ext uri="{FF2B5EF4-FFF2-40B4-BE49-F238E27FC236}">
                <a16:creationId xmlns:a16="http://schemas.microsoft.com/office/drawing/2014/main" id="{38B5B5B6-9BBD-9271-DA88-28E98226B1A9}"/>
              </a:ext>
            </a:extLst>
          </p:cNvPr>
          <p:cNvSpPr txBox="1"/>
          <p:nvPr/>
        </p:nvSpPr>
        <p:spPr>
          <a:xfrm>
            <a:off x="7524885" y="251117"/>
            <a:ext cx="1304837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180"/>
              </a:lnSpc>
            </a:pPr>
            <a:endParaRPr lang="en-US" sz="1200"/>
          </a:p>
          <a:p>
            <a:pPr algn="ctr">
              <a:lnSpc>
                <a:spcPts val="2180"/>
              </a:lnSpc>
            </a:pPr>
            <a:endParaRPr lang="en-US" sz="1200">
              <a:solidFill>
                <a:srgbClr val="FFFFFF"/>
              </a:solidFill>
              <a:latin typeface="Nunito Sans Heavy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F9ED96-2797-B4B2-604B-AC9E9BBA39DA}"/>
              </a:ext>
            </a:extLst>
          </p:cNvPr>
          <p:cNvSpPr txBox="1"/>
          <p:nvPr/>
        </p:nvSpPr>
        <p:spPr>
          <a:xfrm>
            <a:off x="7146128" y="927583"/>
            <a:ext cx="1893654" cy="307641"/>
          </a:xfrm>
          <a:prstGeom prst="rect">
            <a:avLst/>
          </a:prstGeom>
          <a:noFill/>
          <a:effectLst/>
        </p:spPr>
        <p:txBody>
          <a:bodyPr rot="0" spcFirstLastPara="0" vertOverflow="overflow" horzOverflow="overflow" vert="horz" wrap="square" lIns="30344" tIns="15173" rIns="30344" bIns="15173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bg1"/>
              </a:solidFill>
              <a:latin typeface="Nunito Sans Bold"/>
              <a:ea typeface="+mn-lt"/>
              <a:cs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10EEE9-6B68-629D-543F-28236E98EF62}"/>
              </a:ext>
            </a:extLst>
          </p:cNvPr>
          <p:cNvSpPr txBox="1"/>
          <p:nvPr/>
        </p:nvSpPr>
        <p:spPr>
          <a:xfrm>
            <a:off x="6977012" y="886867"/>
            <a:ext cx="2349406" cy="2371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bg1"/>
                </a:solidFill>
                <a:latin typeface="Nunito Sans Bold"/>
                <a:ea typeface="+mn-lt"/>
                <a:cs typeface="+mn-lt"/>
              </a:rPr>
              <a:t>Statistical Approach:</a:t>
            </a:r>
            <a:endParaRPr lang="en-US" sz="1400">
              <a:solidFill>
                <a:schemeClr val="bg1"/>
              </a:solidFill>
              <a:latin typeface="Nunito Sans Bold"/>
              <a:ea typeface="+mn-lt"/>
              <a:cs typeface="+mn-lt"/>
            </a:endParaRPr>
          </a:p>
          <a:p>
            <a:r>
              <a:rPr lang="en-GB" sz="105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Quantile Normalization</a:t>
            </a:r>
          </a:p>
          <a:p>
            <a:endParaRPr lang="en-US" sz="1050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r>
              <a:rPr lang="en-GB" sz="1400">
                <a:solidFill>
                  <a:schemeClr val="bg1"/>
                </a:solidFill>
                <a:latin typeface="Nunito Sans Bold"/>
                <a:ea typeface="+mn-lt"/>
                <a:cs typeface="+mn-lt"/>
              </a:rPr>
              <a:t>Model:</a:t>
            </a:r>
          </a:p>
          <a:p>
            <a:r>
              <a:rPr lang="en-GB" sz="100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Neural Network</a:t>
            </a:r>
          </a:p>
          <a:p>
            <a:endParaRPr lang="en-GB" sz="1000">
              <a:solidFill>
                <a:schemeClr val="bg1"/>
              </a:solidFill>
              <a:latin typeface="Source Sans Pro"/>
              <a:ea typeface="+mn-lt"/>
              <a:cs typeface="+mn-lt"/>
            </a:endParaRPr>
          </a:p>
          <a:p>
            <a:r>
              <a:rPr lang="en-GB" sz="1400">
                <a:solidFill>
                  <a:schemeClr val="bg1"/>
                </a:solidFill>
                <a:latin typeface="Nunito Sans Bold"/>
                <a:ea typeface="+mn-lt"/>
                <a:cs typeface="+mn-lt"/>
              </a:rPr>
              <a:t>Performance Metrics:</a:t>
            </a:r>
          </a:p>
          <a:p>
            <a:r>
              <a:rPr lang="en-GB" sz="10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R² Score: </a:t>
            </a:r>
            <a:r>
              <a:rPr lang="en-GB" sz="100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61</a:t>
            </a:r>
          </a:p>
          <a:p>
            <a:r>
              <a:rPr lang="en-GB" sz="1000" b="1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Root Mean Squared Error: </a:t>
            </a:r>
            <a:r>
              <a:rPr lang="en-GB" sz="1000">
                <a:solidFill>
                  <a:schemeClr val="bg1"/>
                </a:solidFill>
                <a:latin typeface="Source Sans Pro"/>
                <a:ea typeface="+mn-lt"/>
                <a:cs typeface="+mn-lt"/>
              </a:rPr>
              <a:t>5,385</a:t>
            </a:r>
          </a:p>
          <a:p>
            <a:pPr marL="790575" lvl="2"/>
            <a:br>
              <a:rPr lang="en-US"/>
            </a:br>
            <a:endParaRPr lang="en-US">
              <a:cs typeface="Calibri"/>
            </a:endParaRPr>
          </a:p>
          <a:p>
            <a:endParaRPr lang="en-GB" sz="1400" b="1">
              <a:solidFill>
                <a:schemeClr val="bg1"/>
              </a:solidFill>
              <a:latin typeface="Nunito Sans Heavy"/>
              <a:ea typeface="+mn-lt"/>
              <a:cs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C44D20-1C2A-F950-C934-C7A392307349}"/>
              </a:ext>
            </a:extLst>
          </p:cNvPr>
          <p:cNvGrpSpPr/>
          <p:nvPr/>
        </p:nvGrpSpPr>
        <p:grpSpPr>
          <a:xfrm>
            <a:off x="1634163" y="1081403"/>
            <a:ext cx="5264389" cy="3369765"/>
            <a:chOff x="1205698" y="1032735"/>
            <a:chExt cx="5264389" cy="336976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6CC76F2-C6CD-9496-BB56-ADD653767DC6}"/>
                </a:ext>
              </a:extLst>
            </p:cNvPr>
            <p:cNvGrpSpPr/>
            <p:nvPr/>
          </p:nvGrpSpPr>
          <p:grpSpPr>
            <a:xfrm>
              <a:off x="1205698" y="1032735"/>
              <a:ext cx="5264389" cy="3369765"/>
              <a:chOff x="1265073" y="886867"/>
              <a:chExt cx="5264389" cy="3369765"/>
            </a:xfrm>
          </p:grpSpPr>
          <p:pic>
            <p:nvPicPr>
              <p:cNvPr id="15" name="Picture 14" descr="A graph of a growth 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8F49E998-AE8F-F789-C889-6FFD76CA3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5073" y="886867"/>
                <a:ext cx="5264389" cy="33697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720FB5-E1CD-C3B2-0856-B4327962DFE5}"/>
                  </a:ext>
                </a:extLst>
              </p:cNvPr>
              <p:cNvSpPr txBox="1"/>
              <p:nvPr/>
            </p:nvSpPr>
            <p:spPr>
              <a:xfrm>
                <a:off x="3263268" y="991396"/>
                <a:ext cx="1360718" cy="307641"/>
              </a:xfrm>
              <a:prstGeom prst="rect">
                <a:avLst/>
              </a:prstGeom>
              <a:noFill/>
              <a:effectLst/>
            </p:spPr>
            <p:txBody>
    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800">
                    <a:solidFill>
                      <a:srgbClr val="141414"/>
                    </a:solidFill>
                    <a:latin typeface="Nunito Sans Heavy"/>
                  </a:rPr>
                  <a:t>Merlot</a:t>
                </a:r>
                <a:endParaRPr lang="en-US" sz="1800">
                  <a:solidFill>
                    <a:srgbClr val="141414"/>
                  </a:solidFill>
                  <a:latin typeface="Nunito Sans Heavy"/>
                </a:endParaRPr>
              </a:p>
            </p:txBody>
          </p:sp>
        </p:grpSp>
        <p:pic>
          <p:nvPicPr>
            <p:cNvPr id="13" name="Picture 12" descr="A green grapes on a black background&#10;&#10;Description automatically generated">
              <a:extLst>
                <a:ext uri="{FF2B5EF4-FFF2-40B4-BE49-F238E27FC236}">
                  <a16:creationId xmlns:a16="http://schemas.microsoft.com/office/drawing/2014/main" id="{934D6EA7-A61A-7A92-C4E2-5348EB7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2507" y="4053187"/>
              <a:ext cx="389542" cy="3338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 descr="A green leaves on a black background&#10;&#10;Description automatically generated">
              <a:extLst>
                <a:ext uri="{FF2B5EF4-FFF2-40B4-BE49-F238E27FC236}">
                  <a16:creationId xmlns:a16="http://schemas.microsoft.com/office/drawing/2014/main" id="{059D1448-CCEA-F380-427D-32DAE902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3420" y="4053187"/>
              <a:ext cx="389542" cy="335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91AAC9-2E76-85F4-ED10-40F82CCA41B9}"/>
              </a:ext>
            </a:extLst>
          </p:cNvPr>
          <p:cNvGrpSpPr/>
          <p:nvPr/>
        </p:nvGrpSpPr>
        <p:grpSpPr>
          <a:xfrm>
            <a:off x="2881356" y="-230273"/>
            <a:ext cx="3470559" cy="719285"/>
            <a:chOff x="3550649" y="-97405"/>
            <a:chExt cx="2906960" cy="576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EC3CBBB-392D-4F7A-FC01-D834E6366869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43" name="Group 16">
                <a:extLst>
                  <a:ext uri="{FF2B5EF4-FFF2-40B4-BE49-F238E27FC236}">
                    <a16:creationId xmlns:a16="http://schemas.microsoft.com/office/drawing/2014/main" id="{EB971E65-7815-473A-0C1C-70CA0B1B906E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C095B19A-176B-A5C1-5D54-8795EC32A702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44" name="TextBox 50">
                <a:extLst>
                  <a:ext uri="{FF2B5EF4-FFF2-40B4-BE49-F238E27FC236}">
                    <a16:creationId xmlns:a16="http://schemas.microsoft.com/office/drawing/2014/main" id="{EF6E50C7-3BF0-8553-FCAF-60798A5E43B9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42" name="TextBox 19">
              <a:extLst>
                <a:ext uri="{FF2B5EF4-FFF2-40B4-BE49-F238E27FC236}">
                  <a16:creationId xmlns:a16="http://schemas.microsoft.com/office/drawing/2014/main" id="{71DB892F-5600-F7D3-9FB1-A0879B67FCE0}"/>
                </a:ext>
              </a:extLst>
            </p:cNvPr>
            <p:cNvSpPr txBox="1"/>
            <p:nvPr/>
          </p:nvSpPr>
          <p:spPr>
            <a:xfrm>
              <a:off x="3550649" y="160770"/>
              <a:ext cx="2906960" cy="174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46"/>
                </a:lnSpc>
              </a:pPr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Predictions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25CD02-8FA3-C52A-D566-6DEE6EF816FE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47" name="Group 16">
              <a:extLst>
                <a:ext uri="{FF2B5EF4-FFF2-40B4-BE49-F238E27FC236}">
                  <a16:creationId xmlns:a16="http://schemas.microsoft.com/office/drawing/2014/main" id="{E6A242EF-B52F-EC20-503C-9D30F318EC38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49" name="Freeform 17">
                <a:extLst>
                  <a:ext uri="{FF2B5EF4-FFF2-40B4-BE49-F238E27FC236}">
                    <a16:creationId xmlns:a16="http://schemas.microsoft.com/office/drawing/2014/main" id="{8A8C7EE0-B3CF-92B8-88D5-BA96D40773A4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48" name="Picture 47" descr="A close up of a logo">
              <a:extLst>
                <a:ext uri="{FF2B5EF4-FFF2-40B4-BE49-F238E27FC236}">
                  <a16:creationId xmlns:a16="http://schemas.microsoft.com/office/drawing/2014/main" id="{D02C3DFF-43BE-5116-985A-4B0E51D8D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3E32C9D-BCFC-73DB-142A-FD78BEA04204}"/>
              </a:ext>
            </a:extLst>
          </p:cNvPr>
          <p:cNvGrpSpPr/>
          <p:nvPr/>
        </p:nvGrpSpPr>
        <p:grpSpPr>
          <a:xfrm>
            <a:off x="2493132" y="655554"/>
            <a:ext cx="1616605" cy="1404000"/>
            <a:chOff x="2493132" y="655554"/>
            <a:chExt cx="1616605" cy="1404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61661D-7C57-5009-05F0-348BBB30B751}"/>
                </a:ext>
              </a:extLst>
            </p:cNvPr>
            <p:cNvSpPr/>
            <p:nvPr/>
          </p:nvSpPr>
          <p:spPr>
            <a:xfrm>
              <a:off x="2493132" y="655554"/>
              <a:ext cx="1616605" cy="1404000"/>
            </a:xfrm>
            <a:prstGeom prst="ellipse">
              <a:avLst/>
            </a:prstGeom>
            <a:solidFill>
              <a:srgbClr val="48730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97"/>
            </a:p>
          </p:txBody>
        </p:sp>
        <p:sp>
          <p:nvSpPr>
            <p:cNvPr id="62" name="Oval 6">
              <a:extLst>
                <a:ext uri="{FF2B5EF4-FFF2-40B4-BE49-F238E27FC236}">
                  <a16:creationId xmlns:a16="http://schemas.microsoft.com/office/drawing/2014/main" id="{3C61962F-205F-1A66-63C9-6ECB34192849}"/>
                </a:ext>
              </a:extLst>
            </p:cNvPr>
            <p:cNvSpPr txBox="1"/>
            <p:nvPr/>
          </p:nvSpPr>
          <p:spPr>
            <a:xfrm>
              <a:off x="2750484" y="1177506"/>
              <a:ext cx="1101899" cy="381668"/>
            </a:xfrm>
            <a:prstGeom prst="rect">
              <a:avLst/>
            </a:prstGeom>
            <a:solidFill>
              <a:srgbClr val="487307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08" tIns="2108" rIns="2108" bIns="2108" numCol="1" spcCol="1270" anchor="ctr" anchorCtr="0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37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900" b="1">
                  <a:solidFill>
                    <a:schemeClr val="bg1"/>
                  </a:solidFill>
                  <a:latin typeface="Nunito Sans Bold"/>
                  <a:ea typeface="+mn-lt"/>
                  <a:cs typeface="+mn-lt"/>
                </a:rPr>
                <a:t>Second Scan: Compare for Evaluation</a:t>
              </a:r>
              <a:endParaRPr lang="en-US" sz="900" b="1">
                <a:solidFill>
                  <a:schemeClr val="bg1"/>
                </a:solidFill>
                <a:latin typeface="Nunito Sans Bold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B2E545-8195-1855-8904-4FA921467150}"/>
              </a:ext>
            </a:extLst>
          </p:cNvPr>
          <p:cNvGrpSpPr/>
          <p:nvPr/>
        </p:nvGrpSpPr>
        <p:grpSpPr>
          <a:xfrm>
            <a:off x="5138450" y="650286"/>
            <a:ext cx="1616605" cy="1404000"/>
            <a:chOff x="5138450" y="650286"/>
            <a:chExt cx="1616605" cy="1404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C8CF02-B093-6849-3478-5420D22571C0}"/>
                </a:ext>
              </a:extLst>
            </p:cNvPr>
            <p:cNvSpPr/>
            <p:nvPr/>
          </p:nvSpPr>
          <p:spPr>
            <a:xfrm>
              <a:off x="5138450" y="650286"/>
              <a:ext cx="1616605" cy="1404000"/>
            </a:xfrm>
            <a:prstGeom prst="ellipse">
              <a:avLst/>
            </a:prstGeom>
            <a:solidFill>
              <a:srgbClr val="48730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97"/>
            </a:p>
          </p:txBody>
        </p:sp>
        <p:sp>
          <p:nvSpPr>
            <p:cNvPr id="5569" name="Oval 8">
              <a:extLst>
                <a:ext uri="{FF2B5EF4-FFF2-40B4-BE49-F238E27FC236}">
                  <a16:creationId xmlns:a16="http://schemas.microsoft.com/office/drawing/2014/main" id="{EFA711D8-C4C3-2537-0C7D-4BC8282C2508}"/>
                </a:ext>
              </a:extLst>
            </p:cNvPr>
            <p:cNvSpPr txBox="1"/>
            <p:nvPr/>
          </p:nvSpPr>
          <p:spPr>
            <a:xfrm>
              <a:off x="5401968" y="1167321"/>
              <a:ext cx="1100801" cy="361817"/>
            </a:xfrm>
            <a:prstGeom prst="rect">
              <a:avLst/>
            </a:prstGeom>
            <a:solidFill>
              <a:srgbClr val="487307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08" tIns="2108" rIns="2108" bIns="2108" numCol="1" spcCol="1270" anchor="ctr" anchorCtr="0">
              <a:no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37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900" b="1">
                  <a:solidFill>
                    <a:schemeClr val="bg1"/>
                  </a:solidFill>
                  <a:latin typeface="Nunito Sans Bold"/>
                  <a:ea typeface="+mn-lt"/>
                  <a:cs typeface="+mn-lt"/>
                </a:rPr>
                <a:t>Evaluate Disparities in Scans</a:t>
              </a:r>
              <a:endParaRPr lang="en-US" sz="900" b="1">
                <a:solidFill>
                  <a:schemeClr val="bg1"/>
                </a:solidFill>
                <a:latin typeface="Nunito Sans Bold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0D23F2C-8A58-9510-D995-FFE190F39C84}"/>
              </a:ext>
            </a:extLst>
          </p:cNvPr>
          <p:cNvGrpSpPr/>
          <p:nvPr/>
        </p:nvGrpSpPr>
        <p:grpSpPr>
          <a:xfrm>
            <a:off x="166022" y="650286"/>
            <a:ext cx="1616605" cy="1404000"/>
            <a:chOff x="166022" y="650286"/>
            <a:chExt cx="1616605" cy="1404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CAAACF-0795-4793-6968-90271B3602B7}"/>
                </a:ext>
              </a:extLst>
            </p:cNvPr>
            <p:cNvSpPr/>
            <p:nvPr/>
          </p:nvSpPr>
          <p:spPr>
            <a:xfrm>
              <a:off x="166022" y="650286"/>
              <a:ext cx="1616605" cy="1404000"/>
            </a:xfrm>
            <a:prstGeom prst="ellipse">
              <a:avLst/>
            </a:prstGeom>
            <a:solidFill>
              <a:srgbClr val="48730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97"/>
            </a:p>
          </p:txBody>
        </p:sp>
        <p:sp>
          <p:nvSpPr>
            <p:cNvPr id="55" name="Oval 4">
              <a:extLst>
                <a:ext uri="{FF2B5EF4-FFF2-40B4-BE49-F238E27FC236}">
                  <a16:creationId xmlns:a16="http://schemas.microsoft.com/office/drawing/2014/main" id="{38F3F8B7-62C7-3A4C-BC22-2BB1D2325E7E}"/>
                </a:ext>
              </a:extLst>
            </p:cNvPr>
            <p:cNvSpPr txBox="1"/>
            <p:nvPr/>
          </p:nvSpPr>
          <p:spPr>
            <a:xfrm>
              <a:off x="429208" y="1220593"/>
              <a:ext cx="1089336" cy="255275"/>
            </a:xfrm>
            <a:prstGeom prst="rect">
              <a:avLst/>
            </a:prstGeom>
            <a:solidFill>
              <a:srgbClr val="487307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08" tIns="2108" rIns="2108" bIns="2108" numCol="1" spcCol="1270" anchor="ctr" anchorCtr="0">
              <a:no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37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900" b="1">
                  <a:solidFill>
                    <a:schemeClr val="bg1"/>
                  </a:solidFill>
                  <a:latin typeface="Nunito Sans Bold"/>
                  <a:ea typeface="+mn-lt"/>
                  <a:cs typeface="+mn-lt"/>
                </a:rPr>
                <a:t>First Scan: Establish Ground Truth</a:t>
              </a:r>
              <a:endParaRPr lang="en-US" sz="900" b="1">
                <a:solidFill>
                  <a:schemeClr val="bg1"/>
                </a:solidFill>
                <a:latin typeface="Nunito Sans Bold"/>
                <a:ea typeface="+mn-lt"/>
                <a:cs typeface="+mn-l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B4D117-BD76-03DD-402B-1A5AAC94AE15}"/>
              </a:ext>
            </a:extLst>
          </p:cNvPr>
          <p:cNvGrpSpPr/>
          <p:nvPr/>
        </p:nvGrpSpPr>
        <p:grpSpPr>
          <a:xfrm>
            <a:off x="5135561" y="2667722"/>
            <a:ext cx="1616605" cy="1404000"/>
            <a:chOff x="5135561" y="2667722"/>
            <a:chExt cx="1616605" cy="1404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B872C9-56DD-E572-0FD5-196092399A5D}"/>
                </a:ext>
              </a:extLst>
            </p:cNvPr>
            <p:cNvSpPr/>
            <p:nvPr/>
          </p:nvSpPr>
          <p:spPr>
            <a:xfrm>
              <a:off x="5135561" y="2667722"/>
              <a:ext cx="1616605" cy="1404000"/>
            </a:xfrm>
            <a:prstGeom prst="ellipse">
              <a:avLst/>
            </a:prstGeom>
            <a:solidFill>
              <a:srgbClr val="48730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97"/>
            </a:p>
          </p:txBody>
        </p:sp>
        <p:sp>
          <p:nvSpPr>
            <p:cNvPr id="5572" name="Oval 10">
              <a:extLst>
                <a:ext uri="{FF2B5EF4-FFF2-40B4-BE49-F238E27FC236}">
                  <a16:creationId xmlns:a16="http://schemas.microsoft.com/office/drawing/2014/main" id="{948657AC-B82B-25E9-442E-1EE17345937F}"/>
                </a:ext>
              </a:extLst>
            </p:cNvPr>
            <p:cNvSpPr txBox="1"/>
            <p:nvPr/>
          </p:nvSpPr>
          <p:spPr>
            <a:xfrm>
              <a:off x="5215283" y="3157484"/>
              <a:ext cx="1457159" cy="424475"/>
            </a:xfrm>
            <a:prstGeom prst="rect">
              <a:avLst/>
            </a:prstGeom>
            <a:solidFill>
              <a:srgbClr val="487307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08" tIns="2108" rIns="2108" bIns="2108" numCol="1" spcCol="1270" anchor="ctr" anchorCtr="0">
              <a:no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37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900" b="1">
                  <a:solidFill>
                    <a:schemeClr val="bg1"/>
                  </a:solidFill>
                  <a:latin typeface="Nunito Sans Bold"/>
                  <a:cs typeface="Calibri"/>
                </a:rPr>
                <a:t>Refinement</a:t>
              </a:r>
              <a:r>
                <a:rPr lang="en-GB" sz="900" b="1">
                  <a:solidFill>
                    <a:schemeClr val="bg1"/>
                  </a:solidFill>
                  <a:latin typeface="Nunito Sans Bold"/>
                  <a:ea typeface="+mn-lt"/>
                  <a:cs typeface="+mn-lt"/>
                </a:rPr>
                <a:t> or Designate:</a:t>
              </a:r>
            </a:p>
            <a:p>
              <a:pPr algn="ctr" defTabSz="737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900" b="1">
                  <a:solidFill>
                    <a:schemeClr val="bg1"/>
                  </a:solidFill>
                  <a:latin typeface="Nunito Sans Bold"/>
                  <a:ea typeface="+mn-lt"/>
                  <a:cs typeface="+mn-lt"/>
                </a:rPr>
                <a:t> Second Scan Evaluation Outcome</a:t>
              </a:r>
              <a:endParaRPr lang="en-US" sz="900" b="1">
                <a:solidFill>
                  <a:schemeClr val="bg1"/>
                </a:solidFill>
                <a:latin typeface="Nunito Sans Bold"/>
              </a:endParaRPr>
            </a:p>
          </p:txBody>
        </p:sp>
      </p:grpSp>
      <p:sp>
        <p:nvSpPr>
          <p:cNvPr id="5579" name="Arrow: Right 5578">
            <a:extLst>
              <a:ext uri="{FF2B5EF4-FFF2-40B4-BE49-F238E27FC236}">
                <a16:creationId xmlns:a16="http://schemas.microsoft.com/office/drawing/2014/main" id="{F47B05F1-8A43-A819-E4C8-D4F9DB33C69B}"/>
              </a:ext>
            </a:extLst>
          </p:cNvPr>
          <p:cNvSpPr/>
          <p:nvPr/>
        </p:nvSpPr>
        <p:spPr>
          <a:xfrm>
            <a:off x="4343151" y="1173974"/>
            <a:ext cx="507600" cy="385200"/>
          </a:xfrm>
          <a:prstGeom prst="rightArrow">
            <a:avLst/>
          </a:prstGeom>
          <a:solidFill>
            <a:srgbClr val="F29F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97"/>
          </a:p>
        </p:txBody>
      </p:sp>
      <p:sp>
        <p:nvSpPr>
          <p:cNvPr id="5580" name="Arrow: Right 5579">
            <a:extLst>
              <a:ext uri="{FF2B5EF4-FFF2-40B4-BE49-F238E27FC236}">
                <a16:creationId xmlns:a16="http://schemas.microsoft.com/office/drawing/2014/main" id="{1207D9EB-0013-BC94-1920-EAA6B236FCD8}"/>
              </a:ext>
            </a:extLst>
          </p:cNvPr>
          <p:cNvSpPr/>
          <p:nvPr/>
        </p:nvSpPr>
        <p:spPr>
          <a:xfrm>
            <a:off x="1911811" y="1175740"/>
            <a:ext cx="507600" cy="385200"/>
          </a:xfrm>
          <a:prstGeom prst="rightArrow">
            <a:avLst/>
          </a:prstGeom>
          <a:solidFill>
            <a:srgbClr val="F29F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97"/>
          </a:p>
        </p:txBody>
      </p:sp>
      <p:sp>
        <p:nvSpPr>
          <p:cNvPr id="5581" name="Arrow: Right 5580">
            <a:extLst>
              <a:ext uri="{FF2B5EF4-FFF2-40B4-BE49-F238E27FC236}">
                <a16:creationId xmlns:a16="http://schemas.microsoft.com/office/drawing/2014/main" id="{FCCC8791-EF63-8DEB-20D3-117630E3E197}"/>
              </a:ext>
            </a:extLst>
          </p:cNvPr>
          <p:cNvSpPr/>
          <p:nvPr/>
        </p:nvSpPr>
        <p:spPr>
          <a:xfrm rot="5400000">
            <a:off x="5690062" y="2199026"/>
            <a:ext cx="507600" cy="385200"/>
          </a:xfrm>
          <a:prstGeom prst="rightArrow">
            <a:avLst/>
          </a:prstGeom>
          <a:solidFill>
            <a:srgbClr val="F29F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97"/>
          </a:p>
        </p:txBody>
      </p:sp>
      <p:sp>
        <p:nvSpPr>
          <p:cNvPr id="5582" name="Arrow: Right 5581">
            <a:extLst>
              <a:ext uri="{FF2B5EF4-FFF2-40B4-BE49-F238E27FC236}">
                <a16:creationId xmlns:a16="http://schemas.microsoft.com/office/drawing/2014/main" id="{B4E8479D-8B6D-DA6B-92DF-1BFE8BC3F5F4}"/>
              </a:ext>
            </a:extLst>
          </p:cNvPr>
          <p:cNvSpPr/>
          <p:nvPr/>
        </p:nvSpPr>
        <p:spPr>
          <a:xfrm rot="10800000">
            <a:off x="4464359" y="3180390"/>
            <a:ext cx="507600" cy="385200"/>
          </a:xfrm>
          <a:prstGeom prst="rightArrow">
            <a:avLst/>
          </a:prstGeom>
          <a:solidFill>
            <a:srgbClr val="F29F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97"/>
          </a:p>
        </p:txBody>
      </p:sp>
      <p:sp>
        <p:nvSpPr>
          <p:cNvPr id="5583" name="Arrow: Right 5582">
            <a:extLst>
              <a:ext uri="{FF2B5EF4-FFF2-40B4-BE49-F238E27FC236}">
                <a16:creationId xmlns:a16="http://schemas.microsoft.com/office/drawing/2014/main" id="{95314491-00AD-9A5E-87DC-4EEF6EE73AD4}"/>
              </a:ext>
            </a:extLst>
          </p:cNvPr>
          <p:cNvSpPr/>
          <p:nvPr/>
        </p:nvSpPr>
        <p:spPr>
          <a:xfrm rot="10800000">
            <a:off x="1981430" y="3180390"/>
            <a:ext cx="507600" cy="385200"/>
          </a:xfrm>
          <a:prstGeom prst="rightArrow">
            <a:avLst/>
          </a:prstGeom>
          <a:solidFill>
            <a:srgbClr val="F29F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97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6FB1C4-96A4-F2F7-B564-0ADD3846F8E1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49" name="Group 18">
              <a:extLst>
                <a:ext uri="{FF2B5EF4-FFF2-40B4-BE49-F238E27FC236}">
                  <a16:creationId xmlns:a16="http://schemas.microsoft.com/office/drawing/2014/main" id="{5119618B-A261-DF50-60AD-8EBA34102AEF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5584" name="Freeform 19">
                <a:extLst>
                  <a:ext uri="{FF2B5EF4-FFF2-40B4-BE49-F238E27FC236}">
                    <a16:creationId xmlns:a16="http://schemas.microsoft.com/office/drawing/2014/main" id="{46BD14E3-3E47-D709-418F-1698B319EB6B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C615B1-1890-7849-7C1A-F60098CFF5CD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13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504755C3-1E42-F601-859D-68328CF6D2DF}"/>
              </a:ext>
            </a:extLst>
          </p:cNvPr>
          <p:cNvSpPr/>
          <p:nvPr/>
        </p:nvSpPr>
        <p:spPr>
          <a:xfrm>
            <a:off x="-1356083" y="1116061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392200-25C2-9645-58A2-95C1E98C66E2}"/>
              </a:ext>
            </a:extLst>
          </p:cNvPr>
          <p:cNvGrpSpPr/>
          <p:nvPr/>
        </p:nvGrpSpPr>
        <p:grpSpPr>
          <a:xfrm>
            <a:off x="206863" y="2661377"/>
            <a:ext cx="1616605" cy="1404000"/>
            <a:chOff x="325463" y="2585175"/>
            <a:chExt cx="1616605" cy="1404000"/>
          </a:xfrm>
        </p:grpSpPr>
        <p:sp>
          <p:nvSpPr>
            <p:cNvPr id="5571" name="Oval 5570">
              <a:extLst>
                <a:ext uri="{FF2B5EF4-FFF2-40B4-BE49-F238E27FC236}">
                  <a16:creationId xmlns:a16="http://schemas.microsoft.com/office/drawing/2014/main" id="{D7B01696-CF1A-4072-BC01-F45429F97038}"/>
                </a:ext>
              </a:extLst>
            </p:cNvPr>
            <p:cNvSpPr/>
            <p:nvPr/>
          </p:nvSpPr>
          <p:spPr>
            <a:xfrm>
              <a:off x="325463" y="2585175"/>
              <a:ext cx="1616605" cy="1404000"/>
            </a:xfrm>
            <a:prstGeom prst="ellipse">
              <a:avLst/>
            </a:prstGeom>
            <a:solidFill>
              <a:srgbClr val="48730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97"/>
            </a:p>
          </p:txBody>
        </p:sp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E716473-72C6-E544-1B1A-99933FF00D88}"/>
                </a:ext>
              </a:extLst>
            </p:cNvPr>
            <p:cNvSpPr txBox="1"/>
            <p:nvPr/>
          </p:nvSpPr>
          <p:spPr>
            <a:xfrm>
              <a:off x="498673" y="3133971"/>
              <a:ext cx="1241818" cy="381668"/>
            </a:xfrm>
            <a:prstGeom prst="rect">
              <a:avLst/>
            </a:prstGeom>
            <a:solidFill>
              <a:srgbClr val="487307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08" tIns="2108" rIns="2108" bIns="2108" numCol="1" spcCol="1270" anchor="ctr" anchorCtr="0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37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900" b="1">
                  <a:solidFill>
                    <a:schemeClr val="bg1"/>
                  </a:solidFill>
                  <a:latin typeface="Nunito Sans Bold"/>
                  <a:ea typeface="+mn-lt"/>
                  <a:cs typeface="+mn-lt"/>
                </a:rPr>
                <a:t>Continuous Ground Truth Comparison for Enhancement</a:t>
              </a:r>
              <a:endParaRPr lang="en-US" sz="900" b="1">
                <a:solidFill>
                  <a:schemeClr val="bg1"/>
                </a:solidFill>
                <a:latin typeface="Nunito Sans Bold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427725-85E2-68AA-7DF4-CE5995ABE35A}"/>
              </a:ext>
            </a:extLst>
          </p:cNvPr>
          <p:cNvGrpSpPr/>
          <p:nvPr/>
        </p:nvGrpSpPr>
        <p:grpSpPr>
          <a:xfrm>
            <a:off x="2629160" y="2661377"/>
            <a:ext cx="1616400" cy="1404000"/>
            <a:chOff x="2629160" y="2661377"/>
            <a:chExt cx="1616400" cy="1404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DD699AA-4743-6A79-4558-0A6FA9B0FAD4}"/>
                </a:ext>
              </a:extLst>
            </p:cNvPr>
            <p:cNvSpPr/>
            <p:nvPr/>
          </p:nvSpPr>
          <p:spPr>
            <a:xfrm>
              <a:off x="2629160" y="2661377"/>
              <a:ext cx="1616400" cy="1404000"/>
            </a:xfrm>
            <a:prstGeom prst="ellipse">
              <a:avLst/>
            </a:prstGeom>
            <a:solidFill>
              <a:srgbClr val="48730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597"/>
            </a:p>
          </p:txBody>
        </p:sp>
        <p:sp>
          <p:nvSpPr>
            <p:cNvPr id="5575" name="Oval 12">
              <a:extLst>
                <a:ext uri="{FF2B5EF4-FFF2-40B4-BE49-F238E27FC236}">
                  <a16:creationId xmlns:a16="http://schemas.microsoft.com/office/drawing/2014/main" id="{DF72EC7E-1170-D8C7-92E9-8F1311160A1E}"/>
                </a:ext>
              </a:extLst>
            </p:cNvPr>
            <p:cNvSpPr txBox="1"/>
            <p:nvPr/>
          </p:nvSpPr>
          <p:spPr>
            <a:xfrm>
              <a:off x="2813449" y="3097240"/>
              <a:ext cx="1284603" cy="532273"/>
            </a:xfrm>
            <a:prstGeom prst="rect">
              <a:avLst/>
            </a:prstGeom>
            <a:solidFill>
              <a:srgbClr val="487307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08" tIns="2108" rIns="2108" bIns="2108" numCol="1" spcCol="1270" anchor="ctr" anchorCtr="0">
              <a:no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37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900" b="1">
                  <a:solidFill>
                    <a:schemeClr val="bg1"/>
                  </a:solidFill>
                  <a:latin typeface="Nunito Sans Bold"/>
                </a:rPr>
                <a:t>Perform another scan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7166C8-710F-91FC-C2D9-6227D07031A7}"/>
              </a:ext>
            </a:extLst>
          </p:cNvPr>
          <p:cNvGrpSpPr/>
          <p:nvPr/>
        </p:nvGrpSpPr>
        <p:grpSpPr>
          <a:xfrm>
            <a:off x="2881356" y="-230273"/>
            <a:ext cx="3470559" cy="719285"/>
            <a:chOff x="3550649" y="-97405"/>
            <a:chExt cx="2906960" cy="576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49C0824-A79A-5C2D-E585-365C8E6628A2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22" name="Group 16">
                <a:extLst>
                  <a:ext uri="{FF2B5EF4-FFF2-40B4-BE49-F238E27FC236}">
                    <a16:creationId xmlns:a16="http://schemas.microsoft.com/office/drawing/2014/main" id="{71124EB4-1C3C-8BE5-E121-56A1A8EE2610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24" name="Freeform 17">
                  <a:extLst>
                    <a:ext uri="{FF2B5EF4-FFF2-40B4-BE49-F238E27FC236}">
                      <a16:creationId xmlns:a16="http://schemas.microsoft.com/office/drawing/2014/main" id="{4CE7E7AA-EC67-5387-25D8-CC87779EF310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23" name="TextBox 50">
                <a:extLst>
                  <a:ext uri="{FF2B5EF4-FFF2-40B4-BE49-F238E27FC236}">
                    <a16:creationId xmlns:a16="http://schemas.microsoft.com/office/drawing/2014/main" id="{14351B74-47A5-7678-BE0D-23E2F2B586A2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CC78E36E-4C1D-13CB-7394-2703FDD66F0B}"/>
                </a:ext>
              </a:extLst>
            </p:cNvPr>
            <p:cNvSpPr txBox="1"/>
            <p:nvPr/>
          </p:nvSpPr>
          <p:spPr>
            <a:xfrm>
              <a:off x="3550649" y="160770"/>
              <a:ext cx="2906960" cy="174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46"/>
                </a:lnSpc>
              </a:pPr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Flow Chart</a:t>
              </a:r>
            </a:p>
          </p:txBody>
        </p:sp>
      </p:grpSp>
      <p:sp>
        <p:nvSpPr>
          <p:cNvPr id="27" name="Freeform 3">
            <a:extLst>
              <a:ext uri="{FF2B5EF4-FFF2-40B4-BE49-F238E27FC236}">
                <a16:creationId xmlns:a16="http://schemas.microsoft.com/office/drawing/2014/main" id="{8F4F1B8A-9E42-D9C5-D626-5EEB7E9102E5}"/>
              </a:ext>
            </a:extLst>
          </p:cNvPr>
          <p:cNvSpPr/>
          <p:nvPr/>
        </p:nvSpPr>
        <p:spPr>
          <a:xfrm>
            <a:off x="6812880" y="-178564"/>
            <a:ext cx="2340030" cy="4504558"/>
          </a:xfrm>
          <a:custGeom>
            <a:avLst/>
            <a:gdLst/>
            <a:ahLst/>
            <a:cxnLst/>
            <a:rect l="l" t="t" r="r" b="b"/>
            <a:pathLst>
              <a:path w="2611344" h="6191116">
                <a:moveTo>
                  <a:pt x="2486884" y="6191116"/>
                </a:moveTo>
                <a:lnTo>
                  <a:pt x="124460" y="6191116"/>
                </a:lnTo>
                <a:cubicBezTo>
                  <a:pt x="55880" y="6191116"/>
                  <a:pt x="0" y="6135236"/>
                  <a:pt x="0" y="606665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486884" y="0"/>
                </a:lnTo>
                <a:cubicBezTo>
                  <a:pt x="2555464" y="0"/>
                  <a:pt x="2611344" y="55880"/>
                  <a:pt x="2611344" y="124460"/>
                </a:cubicBezTo>
                <a:lnTo>
                  <a:pt x="2611344" y="6066656"/>
                </a:lnTo>
                <a:cubicBezTo>
                  <a:pt x="2611344" y="6135236"/>
                  <a:pt x="2555464" y="6191116"/>
                  <a:pt x="2486884" y="6191116"/>
                </a:cubicBezTo>
                <a:close/>
              </a:path>
            </a:pathLst>
          </a:custGeom>
          <a:solidFill>
            <a:srgbClr val="487307"/>
          </a:solid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73475AC-F569-66C7-5DB9-9B2A48034FC5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32" name="Group 16">
              <a:extLst>
                <a:ext uri="{FF2B5EF4-FFF2-40B4-BE49-F238E27FC236}">
                  <a16:creationId xmlns:a16="http://schemas.microsoft.com/office/drawing/2014/main" id="{68926C3D-443B-1A73-AD42-68FF96BD114C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23A255B4-D13C-CB95-C442-B2B299CF8517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33" name="Picture 32" descr="A close up of a logo">
              <a:extLst>
                <a:ext uri="{FF2B5EF4-FFF2-40B4-BE49-F238E27FC236}">
                  <a16:creationId xmlns:a16="http://schemas.microsoft.com/office/drawing/2014/main" id="{FA87E7AE-EBA5-980C-3A49-EA0B7E84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1AC6DC-48E5-0CE0-3297-8005FF5154A1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38" name="Group 18">
              <a:extLst>
                <a:ext uri="{FF2B5EF4-FFF2-40B4-BE49-F238E27FC236}">
                  <a16:creationId xmlns:a16="http://schemas.microsoft.com/office/drawing/2014/main" id="{6499A724-6F09-CB0D-3DF6-BD650EAFFD2C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334A859-3CA5-F2CE-DEAB-6DFA9459DA0E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39" name="Picture 38" descr="A black and white logo">
              <a:extLst>
                <a:ext uri="{FF2B5EF4-FFF2-40B4-BE49-F238E27FC236}">
                  <a16:creationId xmlns:a16="http://schemas.microsoft.com/office/drawing/2014/main" id="{83DA36BA-50CA-FCA7-9212-4E2E978B8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sp>
        <p:nvSpPr>
          <p:cNvPr id="41" name="Freeform 2">
            <a:extLst>
              <a:ext uri="{FF2B5EF4-FFF2-40B4-BE49-F238E27FC236}">
                <a16:creationId xmlns:a16="http://schemas.microsoft.com/office/drawing/2014/main" id="{DE605F6C-5DDA-4951-819A-F2F084F78358}"/>
              </a:ext>
            </a:extLst>
          </p:cNvPr>
          <p:cNvSpPr/>
          <p:nvPr/>
        </p:nvSpPr>
        <p:spPr>
          <a:xfrm>
            <a:off x="7789862" y="1303615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9" grpId="0" animBg="1"/>
      <p:bldP spid="5580" grpId="0" animBg="1"/>
      <p:bldP spid="5581" grpId="0" animBg="1"/>
      <p:bldP spid="5582" grpId="0" animBg="1"/>
      <p:bldP spid="558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DC19C-EFC3-0A00-F2A3-6DB63F25E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468E78D4-03A0-BDA8-15BA-D3FDCF3AF6D9}"/>
              </a:ext>
            </a:extLst>
          </p:cNvPr>
          <p:cNvSpPr txBox="1"/>
          <p:nvPr/>
        </p:nvSpPr>
        <p:spPr>
          <a:xfrm>
            <a:off x="7925366" y="4755018"/>
            <a:ext cx="676275" cy="41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rPr>
              <a:t>3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07F5CF1-2210-6CB0-889D-D715F32901C8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95" name="Group 18">
              <a:extLst>
                <a:ext uri="{FF2B5EF4-FFF2-40B4-BE49-F238E27FC236}">
                  <a16:creationId xmlns:a16="http://schemas.microsoft.com/office/drawing/2014/main" id="{99E6359F-F5B1-0A9F-9008-C7CF9DA2E1BA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97" name="Freeform 19">
                <a:extLst>
                  <a:ext uri="{FF2B5EF4-FFF2-40B4-BE49-F238E27FC236}">
                    <a16:creationId xmlns:a16="http://schemas.microsoft.com/office/drawing/2014/main" id="{0C47761B-1457-15B3-DA64-2144802462FF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EA3A25-562A-41DC-E3DE-7242EDE75FDB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14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4" name="Freeform 2">
            <a:extLst>
              <a:ext uri="{FF2B5EF4-FFF2-40B4-BE49-F238E27FC236}">
                <a16:creationId xmlns:a16="http://schemas.microsoft.com/office/drawing/2014/main" id="{16805F51-F54D-5804-D0DE-3C457BECCFD7}"/>
              </a:ext>
            </a:extLst>
          </p:cNvPr>
          <p:cNvSpPr/>
          <p:nvPr/>
        </p:nvSpPr>
        <p:spPr>
          <a:xfrm>
            <a:off x="-1354138" y="990907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577B80-3D22-F88E-E83F-FF2475D79752}"/>
              </a:ext>
            </a:extLst>
          </p:cNvPr>
          <p:cNvGrpSpPr/>
          <p:nvPr/>
        </p:nvGrpSpPr>
        <p:grpSpPr>
          <a:xfrm>
            <a:off x="3072082" y="985568"/>
            <a:ext cx="2955387" cy="854016"/>
            <a:chOff x="3072082" y="985568"/>
            <a:chExt cx="2955387" cy="85401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D695A1-8807-0FB7-CDA7-C25B86441C1D}"/>
                </a:ext>
              </a:extLst>
            </p:cNvPr>
            <p:cNvGrpSpPr/>
            <p:nvPr/>
          </p:nvGrpSpPr>
          <p:grpSpPr>
            <a:xfrm>
              <a:off x="3659569" y="1283206"/>
              <a:ext cx="2367900" cy="519781"/>
              <a:chOff x="3077286" y="1283206"/>
              <a:chExt cx="2367900" cy="519781"/>
            </a:xfrm>
          </p:grpSpPr>
          <p:sp>
            <p:nvSpPr>
              <p:cNvPr id="6" name="AutoShape 18">
                <a:extLst>
                  <a:ext uri="{FF2B5EF4-FFF2-40B4-BE49-F238E27FC236}">
                    <a16:creationId xmlns:a16="http://schemas.microsoft.com/office/drawing/2014/main" id="{17F8785C-7CBA-DCFE-2FE2-8A8DE1FEE4DB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3077286" y="1791923"/>
                <a:ext cx="2173268" cy="11064"/>
              </a:xfrm>
              <a:prstGeom prst="line">
                <a:avLst/>
              </a:prstGeom>
              <a:ln w="28575" cap="rnd">
                <a:solidFill>
                  <a:srgbClr val="000000">
                    <a:alpha val="4706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597"/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4430C0EF-6723-7935-D419-85C0312CA210}"/>
                  </a:ext>
                </a:extLst>
              </p:cNvPr>
              <p:cNvSpPr txBox="1"/>
              <p:nvPr/>
            </p:nvSpPr>
            <p:spPr>
              <a:xfrm>
                <a:off x="3392134" y="1283206"/>
                <a:ext cx="2053052" cy="3077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>
                    <a:solidFill>
                      <a:srgbClr val="141414"/>
                    </a:solidFill>
                    <a:latin typeface="Nunito Sans Bold"/>
                  </a:rPr>
                  <a:t>Historical Data</a:t>
                </a:r>
                <a:endParaRPr lang="en-US"/>
              </a:p>
            </p:txBody>
          </p:sp>
        </p:grpSp>
        <p:pic>
          <p:nvPicPr>
            <p:cNvPr id="16" name="Picture 15" descr="A green and yellow paper with a clock&#10;&#10;Description automatically generated">
              <a:extLst>
                <a:ext uri="{FF2B5EF4-FFF2-40B4-BE49-F238E27FC236}">
                  <a16:creationId xmlns:a16="http://schemas.microsoft.com/office/drawing/2014/main" id="{DAFA4745-63B7-02E8-3DAF-B53D10BA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2082" y="985568"/>
              <a:ext cx="864799" cy="85401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9220BE-9CDE-8924-8F81-BC7F0C61AD3D}"/>
              </a:ext>
            </a:extLst>
          </p:cNvPr>
          <p:cNvGrpSpPr/>
          <p:nvPr/>
        </p:nvGrpSpPr>
        <p:grpSpPr>
          <a:xfrm>
            <a:off x="3659569" y="2436989"/>
            <a:ext cx="2367900" cy="519781"/>
            <a:chOff x="3077286" y="1283206"/>
            <a:chExt cx="2367900" cy="519781"/>
          </a:xfrm>
        </p:grpSpPr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BF61C535-3174-976C-0EBF-BD5C4AA5D0D8}"/>
                </a:ext>
              </a:extLst>
            </p:cNvPr>
            <p:cNvSpPr>
              <a:spLocks/>
            </p:cNvSpPr>
            <p:nvPr/>
          </p:nvSpPr>
          <p:spPr>
            <a:xfrm flipV="1">
              <a:off x="3077286" y="1791923"/>
              <a:ext cx="2173268" cy="11064"/>
            </a:xfrm>
            <a:prstGeom prst="line">
              <a:avLst/>
            </a:prstGeom>
            <a:ln w="28575" cap="rnd">
              <a:solidFill>
                <a:srgbClr val="000000">
                  <a:alpha val="4706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R" sz="597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329C059F-4FA6-7254-462E-BF2A71FAE3BE}"/>
                </a:ext>
              </a:extLst>
            </p:cNvPr>
            <p:cNvSpPr txBox="1"/>
            <p:nvPr/>
          </p:nvSpPr>
          <p:spPr>
            <a:xfrm>
              <a:off x="3392134" y="1283206"/>
              <a:ext cx="2053052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141414"/>
                  </a:solidFill>
                  <a:latin typeface="Nunito Sans Bold"/>
                </a:rPr>
                <a:t>Threshold</a:t>
              </a:r>
              <a:endParaRPr lang="en-US"/>
            </a:p>
          </p:txBody>
        </p:sp>
      </p:grpSp>
      <p:pic>
        <p:nvPicPr>
          <p:cNvPr id="26" name="Picture 25" descr="A green circle with a letter a and a arrow&#10;&#10;Description automatically generated">
            <a:extLst>
              <a:ext uri="{FF2B5EF4-FFF2-40B4-BE49-F238E27FC236}">
                <a16:creationId xmlns:a16="http://schemas.microsoft.com/office/drawing/2014/main" id="{77B6F14A-0B30-1026-C3A5-D15418FF9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081" y="2171700"/>
            <a:ext cx="800101" cy="80010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19F84F8-8B56-72EB-9408-16FC9F375295}"/>
              </a:ext>
            </a:extLst>
          </p:cNvPr>
          <p:cNvGrpSpPr/>
          <p:nvPr/>
        </p:nvGrpSpPr>
        <p:grpSpPr>
          <a:xfrm>
            <a:off x="2881356" y="-230273"/>
            <a:ext cx="3470559" cy="719285"/>
            <a:chOff x="3550649" y="-97405"/>
            <a:chExt cx="2906960" cy="576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F7BEE64-F86E-AC7F-31AE-D26B2579E399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27" name="Group 16">
                <a:extLst>
                  <a:ext uri="{FF2B5EF4-FFF2-40B4-BE49-F238E27FC236}">
                    <a16:creationId xmlns:a16="http://schemas.microsoft.com/office/drawing/2014/main" id="{0A405908-71C8-DF45-0516-A7458D8E3CFE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08DCF5D2-0D8D-3155-A1F8-7C678A286EBF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28" name="TextBox 50">
                <a:extLst>
                  <a:ext uri="{FF2B5EF4-FFF2-40B4-BE49-F238E27FC236}">
                    <a16:creationId xmlns:a16="http://schemas.microsoft.com/office/drawing/2014/main" id="{265855C8-0C3B-30F7-E8CB-85C0C5FA47A0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E01DAF15-262C-06DE-E04A-9E857A1EEC06}"/>
                </a:ext>
              </a:extLst>
            </p:cNvPr>
            <p:cNvSpPr txBox="1"/>
            <p:nvPr/>
          </p:nvSpPr>
          <p:spPr>
            <a:xfrm>
              <a:off x="3550649" y="160770"/>
              <a:ext cx="2906960" cy="174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46"/>
                </a:lnSpc>
              </a:pPr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Future Work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422C7D-FABF-1B25-8515-1551832ECD58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32" name="Group 16">
              <a:extLst>
                <a:ext uri="{FF2B5EF4-FFF2-40B4-BE49-F238E27FC236}">
                  <a16:creationId xmlns:a16="http://schemas.microsoft.com/office/drawing/2014/main" id="{E07F558B-57B4-6498-A77E-E0246B7A2AF3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12DE05D7-FB66-A85C-8DBD-5DA10B4A9C5D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33" name="Picture 32" descr="A close up of a logo">
              <a:extLst>
                <a:ext uri="{FF2B5EF4-FFF2-40B4-BE49-F238E27FC236}">
                  <a16:creationId xmlns:a16="http://schemas.microsoft.com/office/drawing/2014/main" id="{06E07CDD-C65E-0A66-1E69-0DC6DEEA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98C2B1-E9DA-53D7-C192-2C227B4A6EA2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36" name="Group 18">
              <a:extLst>
                <a:ext uri="{FF2B5EF4-FFF2-40B4-BE49-F238E27FC236}">
                  <a16:creationId xmlns:a16="http://schemas.microsoft.com/office/drawing/2014/main" id="{B96E6F84-2C4C-AB68-62C0-A54E1C1EA8CE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4ADE6422-8431-4701-4305-05AA013389AA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37" name="Picture 36" descr="A black and white logo">
              <a:extLst>
                <a:ext uri="{FF2B5EF4-FFF2-40B4-BE49-F238E27FC236}">
                  <a16:creationId xmlns:a16="http://schemas.microsoft.com/office/drawing/2014/main" id="{874C5091-5899-D47C-D99E-0817B39DA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sp>
        <p:nvSpPr>
          <p:cNvPr id="39" name="Freeform 3">
            <a:extLst>
              <a:ext uri="{FF2B5EF4-FFF2-40B4-BE49-F238E27FC236}">
                <a16:creationId xmlns:a16="http://schemas.microsoft.com/office/drawing/2014/main" id="{A7DE4135-7EBE-BEB4-FDE6-9A9D62AA94FD}"/>
              </a:ext>
            </a:extLst>
          </p:cNvPr>
          <p:cNvSpPr/>
          <p:nvPr/>
        </p:nvSpPr>
        <p:spPr>
          <a:xfrm>
            <a:off x="6962387" y="-178564"/>
            <a:ext cx="2190522" cy="4504558"/>
          </a:xfrm>
          <a:custGeom>
            <a:avLst/>
            <a:gdLst/>
            <a:ahLst/>
            <a:cxnLst/>
            <a:rect l="l" t="t" r="r" b="b"/>
            <a:pathLst>
              <a:path w="2611344" h="6191116">
                <a:moveTo>
                  <a:pt x="2486884" y="6191116"/>
                </a:moveTo>
                <a:lnTo>
                  <a:pt x="124460" y="6191116"/>
                </a:lnTo>
                <a:cubicBezTo>
                  <a:pt x="55880" y="6191116"/>
                  <a:pt x="0" y="6135236"/>
                  <a:pt x="0" y="606665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486884" y="0"/>
                </a:lnTo>
                <a:cubicBezTo>
                  <a:pt x="2555464" y="0"/>
                  <a:pt x="2611344" y="55880"/>
                  <a:pt x="2611344" y="124460"/>
                </a:cubicBezTo>
                <a:lnTo>
                  <a:pt x="2611344" y="6066656"/>
                </a:lnTo>
                <a:cubicBezTo>
                  <a:pt x="2611344" y="6135236"/>
                  <a:pt x="2555464" y="6191116"/>
                  <a:pt x="2486884" y="6191116"/>
                </a:cubicBezTo>
                <a:close/>
              </a:path>
            </a:pathLst>
          </a:custGeom>
          <a:solidFill>
            <a:srgbClr val="487307"/>
          </a:solid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40" name="Freeform 2">
            <a:extLst>
              <a:ext uri="{FF2B5EF4-FFF2-40B4-BE49-F238E27FC236}">
                <a16:creationId xmlns:a16="http://schemas.microsoft.com/office/drawing/2014/main" id="{B9DA93FA-A145-A3C4-12CA-719D82AB9261}"/>
              </a:ext>
            </a:extLst>
          </p:cNvPr>
          <p:cNvSpPr/>
          <p:nvPr/>
        </p:nvSpPr>
        <p:spPr>
          <a:xfrm>
            <a:off x="7789862" y="1303615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</p:spTree>
    <p:extLst>
      <p:ext uri="{BB962C8B-B14F-4D97-AF65-F5344CB8AC3E}">
        <p14:creationId xmlns:p14="http://schemas.microsoft.com/office/powerpoint/2010/main" val="196982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field of plants in a valley">
            <a:extLst>
              <a:ext uri="{FF2B5EF4-FFF2-40B4-BE49-F238E27FC236}">
                <a16:creationId xmlns:a16="http://schemas.microsoft.com/office/drawing/2014/main" id="{03389527-2A8D-B0D8-2D94-9824E0CD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98" y="0"/>
            <a:ext cx="9186297" cy="5166797"/>
          </a:xfrm>
          <a:prstGeom prst="rect">
            <a:avLst/>
          </a:prstGeom>
          <a:blipFill>
            <a:blip r:embed="rId4"/>
            <a:stretch>
              <a:fillRect l="-8946" r="-8946"/>
            </a:stretch>
          </a:blipFill>
          <a:ln>
            <a:noFill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DDBC35-99B6-ED0F-1226-AFF5FEC37437}"/>
              </a:ext>
            </a:extLst>
          </p:cNvPr>
          <p:cNvSpPr/>
          <p:nvPr/>
        </p:nvSpPr>
        <p:spPr>
          <a:xfrm>
            <a:off x="1511113" y="314731"/>
            <a:ext cx="6409033" cy="4543419"/>
          </a:xfrm>
          <a:prstGeom prst="rect">
            <a:avLst/>
          </a:pr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90132" y="1532726"/>
            <a:ext cx="1988588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67"/>
              </a:lnSpc>
            </a:pPr>
            <a:r>
              <a:rPr lang="en-US" sz="2548" spc="422">
                <a:solidFill>
                  <a:srgbClr val="FFFFFF"/>
                </a:solidFill>
                <a:latin typeface="Nunito Sans Heavy"/>
              </a:rPr>
              <a:t>THANKS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AE833C-DE78-4BDE-2841-EDEE34E959E6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4702D0F5-DE26-BC69-266A-B2C368D42D78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0FC792FB-6668-D234-3408-F1E788E11387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0FF668-EDA1-BEA1-AF72-32420BF32112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15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  <p:pic>
        <p:nvPicPr>
          <p:cNvPr id="9" name="Picture 8" descr="A close up of a logo">
            <a:extLst>
              <a:ext uri="{FF2B5EF4-FFF2-40B4-BE49-F238E27FC236}">
                <a16:creationId xmlns:a16="http://schemas.microsoft.com/office/drawing/2014/main" id="{70C3AC68-4297-6C53-73FD-56302291C9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42" y="2940562"/>
            <a:ext cx="1676232" cy="124786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11" name="Picture 10" descr="A black and white logo">
            <a:extLst>
              <a:ext uri="{FF2B5EF4-FFF2-40B4-BE49-F238E27FC236}">
                <a16:creationId xmlns:a16="http://schemas.microsoft.com/office/drawing/2014/main" id="{BF2C0060-F6A7-5643-E76C-B623448DBC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22" y="2937128"/>
            <a:ext cx="1728000" cy="5962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142330-FDF0-BA14-F121-1E27B56D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D85774-9F95-336F-A3A6-2FC76546CCEC}"/>
              </a:ext>
            </a:extLst>
          </p:cNvPr>
          <p:cNvGrpSpPr/>
          <p:nvPr/>
        </p:nvGrpSpPr>
        <p:grpSpPr>
          <a:xfrm>
            <a:off x="2881356" y="-230273"/>
            <a:ext cx="3470559" cy="719285"/>
            <a:chOff x="3550649" y="-97405"/>
            <a:chExt cx="2906960" cy="576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656C74-4E61-3D2D-378A-0CE6F471F025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57" name="Group 16">
                <a:extLst>
                  <a:ext uri="{FF2B5EF4-FFF2-40B4-BE49-F238E27FC236}">
                    <a16:creationId xmlns:a16="http://schemas.microsoft.com/office/drawing/2014/main" id="{9F2F064F-9565-1957-1533-32B2E4D45BF6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59" name="Freeform 17">
                  <a:extLst>
                    <a:ext uri="{FF2B5EF4-FFF2-40B4-BE49-F238E27FC236}">
                      <a16:creationId xmlns:a16="http://schemas.microsoft.com/office/drawing/2014/main" id="{20D94B53-7A2C-033D-B599-7A957754C244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58" name="TextBox 50">
                <a:extLst>
                  <a:ext uri="{FF2B5EF4-FFF2-40B4-BE49-F238E27FC236}">
                    <a16:creationId xmlns:a16="http://schemas.microsoft.com/office/drawing/2014/main" id="{1CBD0D6E-F546-2F0E-1A4F-53A448D2F111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6B8DFB6F-B6B3-EA33-344C-FA9847426C5C}"/>
                </a:ext>
              </a:extLst>
            </p:cNvPr>
            <p:cNvSpPr txBox="1"/>
            <p:nvPr/>
          </p:nvSpPr>
          <p:spPr>
            <a:xfrm>
              <a:off x="3550649" y="160770"/>
              <a:ext cx="2906960" cy="174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46"/>
                </a:lnSpc>
              </a:pPr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Table of Content</a:t>
              </a:r>
            </a:p>
          </p:txBody>
        </p:sp>
      </p:grpSp>
      <p:sp>
        <p:nvSpPr>
          <p:cNvPr id="3" name="Freeform 3"/>
          <p:cNvSpPr/>
          <p:nvPr/>
        </p:nvSpPr>
        <p:spPr>
          <a:xfrm>
            <a:off x="1" y="3831217"/>
            <a:ext cx="9143999" cy="1312283"/>
          </a:xfrm>
          <a:custGeom>
            <a:avLst/>
            <a:gdLst/>
            <a:ahLst/>
            <a:cxnLst/>
            <a:rect l="l" t="t" r="r" b="b"/>
            <a:pathLst>
              <a:path w="9753600" h="1782598">
                <a:moveTo>
                  <a:pt x="0" y="0"/>
                </a:moveTo>
                <a:lnTo>
                  <a:pt x="9753600" y="0"/>
                </a:lnTo>
                <a:lnTo>
                  <a:pt x="9753600" y="1782598"/>
                </a:lnTo>
                <a:lnTo>
                  <a:pt x="0" y="1782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782" b="-173014"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1194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C3E7DF-2557-C5CF-FC45-8994ECD01C8A}"/>
              </a:ext>
            </a:extLst>
          </p:cNvPr>
          <p:cNvGrpSpPr/>
          <p:nvPr/>
        </p:nvGrpSpPr>
        <p:grpSpPr>
          <a:xfrm>
            <a:off x="1563788" y="1087622"/>
            <a:ext cx="1512000" cy="612000"/>
            <a:chOff x="2310458" y="1206541"/>
            <a:chExt cx="1440000" cy="612000"/>
          </a:xfrm>
        </p:grpSpPr>
        <p:grpSp>
          <p:nvGrpSpPr>
            <p:cNvPr id="7" name="Group 7"/>
            <p:cNvGrpSpPr/>
            <p:nvPr/>
          </p:nvGrpSpPr>
          <p:grpSpPr>
            <a:xfrm>
              <a:off x="2310458" y="1206541"/>
              <a:ext cx="1440000" cy="612000"/>
              <a:chOff x="0" y="0"/>
              <a:chExt cx="1934102" cy="78258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4102" cy="782583"/>
              </a:xfrm>
              <a:custGeom>
                <a:avLst/>
                <a:gdLst/>
                <a:ahLst/>
                <a:cxnLst/>
                <a:rect l="l" t="t" r="r" b="b"/>
                <a:pathLst>
                  <a:path w="1934102" h="782583">
                    <a:moveTo>
                      <a:pt x="1809642" y="782582"/>
                    </a:moveTo>
                    <a:lnTo>
                      <a:pt x="124460" y="782582"/>
                    </a:lnTo>
                    <a:cubicBezTo>
                      <a:pt x="55880" y="782582"/>
                      <a:pt x="0" y="726702"/>
                      <a:pt x="0" y="6581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09642" y="0"/>
                    </a:lnTo>
                    <a:cubicBezTo>
                      <a:pt x="1878222" y="0"/>
                      <a:pt x="1934102" y="55880"/>
                      <a:pt x="1934102" y="124460"/>
                    </a:cubicBezTo>
                    <a:lnTo>
                      <a:pt x="1934102" y="658123"/>
                    </a:lnTo>
                    <a:cubicBezTo>
                      <a:pt x="1934102" y="726702"/>
                      <a:pt x="1878222" y="782583"/>
                      <a:pt x="1809642" y="782583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200">
                  <a:latin typeface="Nunito Sans Bold" panose="020B0604020202020204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427431" y="1612909"/>
              <a:ext cx="1077581" cy="113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662"/>
                </a:lnSpc>
              </a:pPr>
              <a:r>
                <a:rPr lang="en-US" sz="1200">
                  <a:solidFill>
                    <a:srgbClr val="FFFFFF"/>
                  </a:solidFill>
                  <a:latin typeface="Nunito Sans Bold" panose="020B0604020202020204" charset="0"/>
                </a:rPr>
                <a:t>About Us 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427431" y="1297516"/>
              <a:ext cx="316184" cy="19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1490"/>
                </a:lnSpc>
              </a:pPr>
              <a:r>
                <a:rPr lang="en-US" sz="1200" b="1">
                  <a:solidFill>
                    <a:srgbClr val="FFFFFF"/>
                  </a:solidFill>
                  <a:latin typeface="Nunito Sans Bold" panose="020B0604020202020204" charset="0"/>
                </a:rPr>
                <a:t>01.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85DAC3-7F36-3249-F4D0-135785019FDD}"/>
              </a:ext>
            </a:extLst>
          </p:cNvPr>
          <p:cNvGrpSpPr/>
          <p:nvPr/>
        </p:nvGrpSpPr>
        <p:grpSpPr>
          <a:xfrm>
            <a:off x="3288970" y="1837230"/>
            <a:ext cx="1512000" cy="612000"/>
            <a:chOff x="3859118" y="1949136"/>
            <a:chExt cx="1440000" cy="612000"/>
          </a:xfrm>
        </p:grpSpPr>
        <p:grpSp>
          <p:nvGrpSpPr>
            <p:cNvPr id="13" name="Group 13"/>
            <p:cNvGrpSpPr/>
            <p:nvPr/>
          </p:nvGrpSpPr>
          <p:grpSpPr>
            <a:xfrm>
              <a:off x="3859118" y="1949136"/>
              <a:ext cx="1440000" cy="612000"/>
              <a:chOff x="0" y="0"/>
              <a:chExt cx="1934102" cy="78258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34102" cy="782583"/>
              </a:xfrm>
              <a:custGeom>
                <a:avLst/>
                <a:gdLst/>
                <a:ahLst/>
                <a:cxnLst/>
                <a:rect l="l" t="t" r="r" b="b"/>
                <a:pathLst>
                  <a:path w="1934102" h="782583">
                    <a:moveTo>
                      <a:pt x="1809642" y="782582"/>
                    </a:moveTo>
                    <a:lnTo>
                      <a:pt x="124460" y="782582"/>
                    </a:lnTo>
                    <a:cubicBezTo>
                      <a:pt x="55880" y="782582"/>
                      <a:pt x="0" y="726702"/>
                      <a:pt x="0" y="6581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09642" y="0"/>
                    </a:lnTo>
                    <a:cubicBezTo>
                      <a:pt x="1878222" y="0"/>
                      <a:pt x="1934102" y="55880"/>
                      <a:pt x="1934102" y="124460"/>
                    </a:cubicBezTo>
                    <a:lnTo>
                      <a:pt x="1934102" y="658123"/>
                    </a:lnTo>
                    <a:cubicBezTo>
                      <a:pt x="1934102" y="726702"/>
                      <a:pt x="1878222" y="782583"/>
                      <a:pt x="1809642" y="782583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200">
                  <a:latin typeface="Nunito Sans Bold" panose="020B0604020202020204" charset="0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943444" y="2332617"/>
              <a:ext cx="1077581" cy="1132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662"/>
                </a:lnSpc>
              </a:pPr>
              <a:r>
                <a:rPr lang="en-US" sz="1200">
                  <a:solidFill>
                    <a:srgbClr val="FFFFFF"/>
                  </a:solidFill>
                  <a:latin typeface="Nunito Sans Bold" panose="020B0604020202020204" charset="0"/>
                </a:rPr>
                <a:t>Our Data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943630" y="2018842"/>
              <a:ext cx="900000" cy="1902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149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Nunito Sans Bold" panose="020B0604020202020204" charset="0"/>
                </a:rPr>
                <a:t>06.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9EA5EDF-3643-2863-59AE-FAF1566341E4}"/>
              </a:ext>
            </a:extLst>
          </p:cNvPr>
          <p:cNvGrpSpPr/>
          <p:nvPr/>
        </p:nvGrpSpPr>
        <p:grpSpPr>
          <a:xfrm>
            <a:off x="3293945" y="1087622"/>
            <a:ext cx="1570425" cy="612000"/>
            <a:chOff x="3851999" y="1208503"/>
            <a:chExt cx="1505550" cy="612000"/>
          </a:xfrm>
        </p:grpSpPr>
        <p:grpSp>
          <p:nvGrpSpPr>
            <p:cNvPr id="9" name="Group 9"/>
            <p:cNvGrpSpPr/>
            <p:nvPr/>
          </p:nvGrpSpPr>
          <p:grpSpPr>
            <a:xfrm>
              <a:off x="3851999" y="1208503"/>
              <a:ext cx="1440000" cy="612000"/>
              <a:chOff x="0" y="0"/>
              <a:chExt cx="1934102" cy="78258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34102" cy="782583"/>
              </a:xfrm>
              <a:custGeom>
                <a:avLst/>
                <a:gdLst/>
                <a:ahLst/>
                <a:cxnLst/>
                <a:rect l="l" t="t" r="r" b="b"/>
                <a:pathLst>
                  <a:path w="1934102" h="782583">
                    <a:moveTo>
                      <a:pt x="1809642" y="782582"/>
                    </a:moveTo>
                    <a:lnTo>
                      <a:pt x="124460" y="782582"/>
                    </a:lnTo>
                    <a:cubicBezTo>
                      <a:pt x="55880" y="782582"/>
                      <a:pt x="0" y="726702"/>
                      <a:pt x="0" y="6581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09642" y="0"/>
                    </a:lnTo>
                    <a:cubicBezTo>
                      <a:pt x="1878222" y="0"/>
                      <a:pt x="1934102" y="55880"/>
                      <a:pt x="1934102" y="124460"/>
                    </a:cubicBezTo>
                    <a:lnTo>
                      <a:pt x="1934102" y="658123"/>
                    </a:lnTo>
                    <a:cubicBezTo>
                      <a:pt x="1934102" y="726702"/>
                      <a:pt x="1878222" y="782583"/>
                      <a:pt x="1809642" y="782583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200">
                  <a:latin typeface="Nunito Sans Bold" panose="020B0604020202020204" charset="0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F99AB86-8186-A7A8-85A1-FB9063490EDC}"/>
                </a:ext>
              </a:extLst>
            </p:cNvPr>
            <p:cNvGrpSpPr/>
            <p:nvPr/>
          </p:nvGrpSpPr>
          <p:grpSpPr>
            <a:xfrm>
              <a:off x="3938600" y="1304660"/>
              <a:ext cx="1418949" cy="441538"/>
              <a:chOff x="3938600" y="1304660"/>
              <a:chExt cx="1418949" cy="441538"/>
            </a:xfrm>
          </p:grpSpPr>
          <p:sp>
            <p:nvSpPr>
              <p:cNvPr id="25" name="TextBox 25"/>
              <p:cNvSpPr txBox="1"/>
              <p:nvPr/>
            </p:nvSpPr>
            <p:spPr>
              <a:xfrm>
                <a:off x="3959434" y="1304660"/>
                <a:ext cx="900000" cy="19043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ts val="1490"/>
                  </a:lnSpc>
                </a:pPr>
                <a:r>
                  <a:rPr lang="en-US" sz="1200" b="1">
                    <a:solidFill>
                      <a:srgbClr val="FFFFFF"/>
                    </a:solidFill>
                    <a:latin typeface="Nunito Sans Bold" panose="020B0604020202020204" charset="0"/>
                  </a:rPr>
                  <a:t>02.</a:t>
                </a: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3938600" y="1632705"/>
                <a:ext cx="1418949" cy="1134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662"/>
                  </a:lnSpc>
                </a:pPr>
                <a:r>
                  <a:rPr lang="en-US" sz="1200">
                    <a:solidFill>
                      <a:srgbClr val="FFFFFF"/>
                    </a:solidFill>
                    <a:latin typeface="Nunito Sans Bold" panose="020B0604020202020204" charset="0"/>
                  </a:rPr>
                  <a:t>Company Overview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3339051-F325-1953-7DDF-12562B34DF23}"/>
              </a:ext>
            </a:extLst>
          </p:cNvPr>
          <p:cNvGrpSpPr/>
          <p:nvPr/>
        </p:nvGrpSpPr>
        <p:grpSpPr>
          <a:xfrm>
            <a:off x="5018893" y="1837230"/>
            <a:ext cx="1512000" cy="612000"/>
            <a:chOff x="5367499" y="1949136"/>
            <a:chExt cx="1440000" cy="612000"/>
          </a:xfrm>
        </p:grpSpPr>
        <p:grpSp>
          <p:nvGrpSpPr>
            <p:cNvPr id="15" name="Group 15"/>
            <p:cNvGrpSpPr/>
            <p:nvPr/>
          </p:nvGrpSpPr>
          <p:grpSpPr>
            <a:xfrm>
              <a:off x="5367499" y="1949136"/>
              <a:ext cx="1440000" cy="612000"/>
              <a:chOff x="0" y="0"/>
              <a:chExt cx="1934102" cy="78258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34102" cy="782583"/>
              </a:xfrm>
              <a:custGeom>
                <a:avLst/>
                <a:gdLst/>
                <a:ahLst/>
                <a:cxnLst/>
                <a:rect l="l" t="t" r="r" b="b"/>
                <a:pathLst>
                  <a:path w="1934102" h="782583">
                    <a:moveTo>
                      <a:pt x="1809642" y="782582"/>
                    </a:moveTo>
                    <a:lnTo>
                      <a:pt x="124460" y="782582"/>
                    </a:lnTo>
                    <a:cubicBezTo>
                      <a:pt x="55880" y="782582"/>
                      <a:pt x="0" y="726702"/>
                      <a:pt x="0" y="6581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09642" y="0"/>
                    </a:lnTo>
                    <a:cubicBezTo>
                      <a:pt x="1878222" y="0"/>
                      <a:pt x="1934102" y="55880"/>
                      <a:pt x="1934102" y="124460"/>
                    </a:cubicBezTo>
                    <a:lnTo>
                      <a:pt x="1934102" y="658123"/>
                    </a:lnTo>
                    <a:cubicBezTo>
                      <a:pt x="1934102" y="726702"/>
                      <a:pt x="1878222" y="782583"/>
                      <a:pt x="1809642" y="782583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200">
                  <a:latin typeface="Nunito Sans Bold" panose="020B0604020202020204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5509863" y="2329526"/>
              <a:ext cx="1077581" cy="113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662"/>
                </a:lnSpc>
              </a:pPr>
              <a:r>
                <a:rPr lang="en-US" sz="1200">
                  <a:solidFill>
                    <a:srgbClr val="FFFFFF"/>
                  </a:solidFill>
                  <a:latin typeface="Nunito Sans Bold" panose="020B0604020202020204" charset="0"/>
                </a:rPr>
                <a:t>Insights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509863" y="2024690"/>
              <a:ext cx="900000" cy="19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1490"/>
                </a:lnSpc>
              </a:pPr>
              <a:r>
                <a:rPr lang="en-US" sz="1200" b="1">
                  <a:solidFill>
                    <a:srgbClr val="FFFFFF"/>
                  </a:solidFill>
                  <a:latin typeface="Nunito Sans Bold" panose="020B0604020202020204" charset="0"/>
                </a:rPr>
                <a:t>07.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622270" y="712303"/>
            <a:ext cx="1913695" cy="117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93"/>
              </a:lnSpc>
            </a:pPr>
            <a:r>
              <a:rPr lang="en-US" sz="1800">
                <a:solidFill>
                  <a:srgbClr val="487307"/>
                </a:solidFill>
                <a:latin typeface="Nunito Sans Bold"/>
              </a:rPr>
              <a:t>Content List</a:t>
            </a:r>
            <a:endParaRPr lang="en-US" sz="180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DDB074E-E1F7-5A15-15C1-B57A69B37FDD}"/>
              </a:ext>
            </a:extLst>
          </p:cNvPr>
          <p:cNvGrpSpPr/>
          <p:nvPr/>
        </p:nvGrpSpPr>
        <p:grpSpPr>
          <a:xfrm>
            <a:off x="1561893" y="1841399"/>
            <a:ext cx="1512000" cy="612000"/>
            <a:chOff x="2304473" y="1949136"/>
            <a:chExt cx="1440000" cy="612000"/>
          </a:xfrm>
        </p:grpSpPr>
        <p:grpSp>
          <p:nvGrpSpPr>
            <p:cNvPr id="17" name="Group 17"/>
            <p:cNvGrpSpPr/>
            <p:nvPr/>
          </p:nvGrpSpPr>
          <p:grpSpPr>
            <a:xfrm>
              <a:off x="2304473" y="1949136"/>
              <a:ext cx="1440000" cy="612000"/>
              <a:chOff x="0" y="0"/>
              <a:chExt cx="1934102" cy="78258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34102" cy="782583"/>
              </a:xfrm>
              <a:custGeom>
                <a:avLst/>
                <a:gdLst/>
                <a:ahLst/>
                <a:cxnLst/>
                <a:rect l="l" t="t" r="r" b="b"/>
                <a:pathLst>
                  <a:path w="1934102" h="782583">
                    <a:moveTo>
                      <a:pt x="1809642" y="782582"/>
                    </a:moveTo>
                    <a:lnTo>
                      <a:pt x="124460" y="782582"/>
                    </a:lnTo>
                    <a:cubicBezTo>
                      <a:pt x="55880" y="782582"/>
                      <a:pt x="0" y="726702"/>
                      <a:pt x="0" y="6581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09642" y="0"/>
                    </a:lnTo>
                    <a:cubicBezTo>
                      <a:pt x="1878222" y="0"/>
                      <a:pt x="1934102" y="55880"/>
                      <a:pt x="1934102" y="124460"/>
                    </a:cubicBezTo>
                    <a:lnTo>
                      <a:pt x="1934102" y="658123"/>
                    </a:lnTo>
                    <a:cubicBezTo>
                      <a:pt x="1934102" y="726702"/>
                      <a:pt x="1878222" y="782583"/>
                      <a:pt x="1809642" y="782583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200">
                  <a:latin typeface="Nunito Sans Bold" panose="020B0604020202020204" charset="0"/>
                </a:endParaR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413273" y="2347242"/>
              <a:ext cx="1076400" cy="113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662"/>
                </a:lnSpc>
              </a:pPr>
              <a:r>
                <a:rPr lang="en-US" sz="1200">
                  <a:solidFill>
                    <a:srgbClr val="FFFFFF"/>
                  </a:solidFill>
                  <a:latin typeface="Nunito Sans Bold" panose="020B0604020202020204" charset="0"/>
                </a:rPr>
                <a:t>BBCH</a:t>
              </a:r>
            </a:p>
          </p:txBody>
        </p:sp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0868CFB7-20EB-5806-0BBB-DF818213C28C}"/>
                </a:ext>
              </a:extLst>
            </p:cNvPr>
            <p:cNvSpPr txBox="1"/>
            <p:nvPr/>
          </p:nvSpPr>
          <p:spPr>
            <a:xfrm>
              <a:off x="2416224" y="2021851"/>
              <a:ext cx="900000" cy="19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149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Nunito Sans Bold" panose="020B0604020202020204" charset="0"/>
                </a:rPr>
                <a:t>05.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5C64141-E30C-DADD-0209-487DDB2D9345}"/>
              </a:ext>
            </a:extLst>
          </p:cNvPr>
          <p:cNvGrpSpPr/>
          <p:nvPr/>
        </p:nvGrpSpPr>
        <p:grpSpPr>
          <a:xfrm>
            <a:off x="1556105" y="2571750"/>
            <a:ext cx="1512000" cy="612000"/>
            <a:chOff x="2301951" y="2637690"/>
            <a:chExt cx="1440000" cy="61200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9AFEABB8-1B2A-EC87-3154-476859263537}"/>
                </a:ext>
              </a:extLst>
            </p:cNvPr>
            <p:cNvGrpSpPr/>
            <p:nvPr/>
          </p:nvGrpSpPr>
          <p:grpSpPr>
            <a:xfrm>
              <a:off x="2301951" y="2637690"/>
              <a:ext cx="1440000" cy="612000"/>
              <a:chOff x="0" y="787285"/>
              <a:chExt cx="1934102" cy="782583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CCC474D6-8B2F-5C9F-4FF7-E5DB64C66282}"/>
                  </a:ext>
                </a:extLst>
              </p:cNvPr>
              <p:cNvSpPr/>
              <p:nvPr/>
            </p:nvSpPr>
            <p:spPr>
              <a:xfrm>
                <a:off x="0" y="787285"/>
                <a:ext cx="1934102" cy="782583"/>
              </a:xfrm>
              <a:custGeom>
                <a:avLst/>
                <a:gdLst/>
                <a:ahLst/>
                <a:cxnLst/>
                <a:rect l="l" t="t" r="r" b="b"/>
                <a:pathLst>
                  <a:path w="1934102" h="782583">
                    <a:moveTo>
                      <a:pt x="1809642" y="782582"/>
                    </a:moveTo>
                    <a:lnTo>
                      <a:pt x="124460" y="782582"/>
                    </a:lnTo>
                    <a:cubicBezTo>
                      <a:pt x="55880" y="782582"/>
                      <a:pt x="0" y="726702"/>
                      <a:pt x="0" y="6581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09642" y="0"/>
                    </a:lnTo>
                    <a:cubicBezTo>
                      <a:pt x="1878222" y="0"/>
                      <a:pt x="1934102" y="55880"/>
                      <a:pt x="1934102" y="124460"/>
                    </a:cubicBezTo>
                    <a:lnTo>
                      <a:pt x="1934102" y="658123"/>
                    </a:lnTo>
                    <a:cubicBezTo>
                      <a:pt x="1934102" y="726702"/>
                      <a:pt x="1878222" y="782583"/>
                      <a:pt x="1809642" y="782583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200">
                  <a:latin typeface="Nunito Sans Bold" panose="020B0604020202020204" charset="0"/>
                </a:endParaRPr>
              </a:p>
            </p:txBody>
          </p:sp>
        </p:grp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A0E9ED05-A60F-C397-3B6A-7D38B198A95F}"/>
                </a:ext>
              </a:extLst>
            </p:cNvPr>
            <p:cNvSpPr txBox="1"/>
            <p:nvPr/>
          </p:nvSpPr>
          <p:spPr>
            <a:xfrm>
              <a:off x="2432303" y="2717164"/>
              <a:ext cx="900000" cy="19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149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Nunito Sans Bold" panose="020B0604020202020204" charset="0"/>
                </a:rPr>
                <a:t>08.</a:t>
              </a:r>
            </a:p>
          </p:txBody>
        </p:sp>
        <p:sp>
          <p:nvSpPr>
            <p:cNvPr id="35" name="TextBox 24">
              <a:extLst>
                <a:ext uri="{FF2B5EF4-FFF2-40B4-BE49-F238E27FC236}">
                  <a16:creationId xmlns:a16="http://schemas.microsoft.com/office/drawing/2014/main" id="{0D3C5D42-BDF7-9308-3F9A-67C6864FA5C6}"/>
                </a:ext>
              </a:extLst>
            </p:cNvPr>
            <p:cNvSpPr txBox="1"/>
            <p:nvPr/>
          </p:nvSpPr>
          <p:spPr>
            <a:xfrm>
              <a:off x="2413273" y="3021899"/>
              <a:ext cx="1076400" cy="113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662"/>
                </a:lnSpc>
              </a:pPr>
              <a:r>
                <a:rPr lang="en-US" sz="1200">
                  <a:solidFill>
                    <a:srgbClr val="FFFFFF"/>
                  </a:solidFill>
                  <a:latin typeface="Nunito Sans Bold" panose="020B0604020202020204" charset="0"/>
                </a:rPr>
                <a:t>Predictions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726C9B-F512-C5D2-D63F-A6F64AE09023}"/>
              </a:ext>
            </a:extLst>
          </p:cNvPr>
          <p:cNvGrpSpPr/>
          <p:nvPr/>
        </p:nvGrpSpPr>
        <p:grpSpPr>
          <a:xfrm>
            <a:off x="3283995" y="2565792"/>
            <a:ext cx="1512000" cy="612000"/>
            <a:chOff x="3859737" y="2637690"/>
            <a:chExt cx="1440000" cy="612000"/>
          </a:xfrm>
        </p:grpSpPr>
        <p:grpSp>
          <p:nvGrpSpPr>
            <p:cNvPr id="6" name="Group 15">
              <a:extLst>
                <a:ext uri="{FF2B5EF4-FFF2-40B4-BE49-F238E27FC236}">
                  <a16:creationId xmlns:a16="http://schemas.microsoft.com/office/drawing/2014/main" id="{2CF9DB55-2F21-2931-08E6-72D443AFC34D}"/>
                </a:ext>
              </a:extLst>
            </p:cNvPr>
            <p:cNvGrpSpPr/>
            <p:nvPr/>
          </p:nvGrpSpPr>
          <p:grpSpPr>
            <a:xfrm>
              <a:off x="3859737" y="2637690"/>
              <a:ext cx="1440000" cy="612000"/>
              <a:chOff x="0" y="0"/>
              <a:chExt cx="1934102" cy="782583"/>
            </a:xfrm>
          </p:grpSpPr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93F6F407-BEB7-7A05-7C3E-D92A6E6A2FB2}"/>
                  </a:ext>
                </a:extLst>
              </p:cNvPr>
              <p:cNvSpPr/>
              <p:nvPr/>
            </p:nvSpPr>
            <p:spPr>
              <a:xfrm>
                <a:off x="0" y="0"/>
                <a:ext cx="1934102" cy="782583"/>
              </a:xfrm>
              <a:custGeom>
                <a:avLst/>
                <a:gdLst/>
                <a:ahLst/>
                <a:cxnLst/>
                <a:rect l="l" t="t" r="r" b="b"/>
                <a:pathLst>
                  <a:path w="1934102" h="782583">
                    <a:moveTo>
                      <a:pt x="1809642" y="782582"/>
                    </a:moveTo>
                    <a:lnTo>
                      <a:pt x="124460" y="782582"/>
                    </a:lnTo>
                    <a:cubicBezTo>
                      <a:pt x="55880" y="782582"/>
                      <a:pt x="0" y="726702"/>
                      <a:pt x="0" y="6581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09642" y="0"/>
                    </a:lnTo>
                    <a:cubicBezTo>
                      <a:pt x="1878222" y="0"/>
                      <a:pt x="1934102" y="55880"/>
                      <a:pt x="1934102" y="124460"/>
                    </a:cubicBezTo>
                    <a:lnTo>
                      <a:pt x="1934102" y="658123"/>
                    </a:lnTo>
                    <a:cubicBezTo>
                      <a:pt x="1934102" y="726702"/>
                      <a:pt x="1878222" y="782583"/>
                      <a:pt x="1809642" y="782583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200">
                  <a:latin typeface="Nunito Sans Bold" panose="020B0604020202020204" charset="0"/>
                </a:endParaRPr>
              </a:p>
            </p:txBody>
          </p:sp>
        </p:grpSp>
        <p:sp>
          <p:nvSpPr>
            <p:cNvPr id="36" name="TextBox 23">
              <a:extLst>
                <a:ext uri="{FF2B5EF4-FFF2-40B4-BE49-F238E27FC236}">
                  <a16:creationId xmlns:a16="http://schemas.microsoft.com/office/drawing/2014/main" id="{3554699E-0976-7713-912F-E05DA677AE41}"/>
                </a:ext>
              </a:extLst>
            </p:cNvPr>
            <p:cNvSpPr txBox="1"/>
            <p:nvPr/>
          </p:nvSpPr>
          <p:spPr>
            <a:xfrm>
              <a:off x="3943630" y="2716094"/>
              <a:ext cx="900000" cy="19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149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Nunito Sans Bold" panose="020B0604020202020204" charset="0"/>
                </a:rPr>
                <a:t>09.</a:t>
              </a:r>
            </a:p>
          </p:txBody>
        </p: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371FF381-834D-653C-18C2-0C9D56B4BE48}"/>
                </a:ext>
              </a:extLst>
            </p:cNvPr>
            <p:cNvSpPr txBox="1"/>
            <p:nvPr/>
          </p:nvSpPr>
          <p:spPr>
            <a:xfrm>
              <a:off x="3943444" y="3021364"/>
              <a:ext cx="1076400" cy="113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662"/>
                </a:lnSpc>
              </a:pPr>
              <a:r>
                <a:rPr lang="en-US" sz="1200">
                  <a:solidFill>
                    <a:srgbClr val="FFFFFF"/>
                  </a:solidFill>
                  <a:latin typeface="Nunito Sans Bold" panose="020B0604020202020204" charset="0"/>
                </a:rPr>
                <a:t>Proposal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EFA6EDF-DBCB-8CF9-40BA-EA715E2B73FC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39" name="Group 16">
              <a:extLst>
                <a:ext uri="{FF2B5EF4-FFF2-40B4-BE49-F238E27FC236}">
                  <a16:creationId xmlns:a16="http://schemas.microsoft.com/office/drawing/2014/main" id="{E2740FA9-E80E-6437-2D8D-539291432FDB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095C2682-0847-11AA-E66A-FBEEB39EC85B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40" name="Picture 39" descr="A close up of a logo">
              <a:extLst>
                <a:ext uri="{FF2B5EF4-FFF2-40B4-BE49-F238E27FC236}">
                  <a16:creationId xmlns:a16="http://schemas.microsoft.com/office/drawing/2014/main" id="{664BD6C7-6150-05A1-665F-2596BAA08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9458468-26C9-1129-B6C8-7B70115DEF4C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44" name="Group 18">
              <a:extLst>
                <a:ext uri="{FF2B5EF4-FFF2-40B4-BE49-F238E27FC236}">
                  <a16:creationId xmlns:a16="http://schemas.microsoft.com/office/drawing/2014/main" id="{A8DAB597-795C-3EB1-EC4B-54CFE90637BE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B36929A9-C207-EB11-0BCE-7ACF71F30798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45" name="Picture 44" descr="A black and white logo">
              <a:extLst>
                <a:ext uri="{FF2B5EF4-FFF2-40B4-BE49-F238E27FC236}">
                  <a16:creationId xmlns:a16="http://schemas.microsoft.com/office/drawing/2014/main" id="{9BEC0F40-687E-A8A5-32E7-BDACDAC44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FFF6D5B-7CA9-EBF0-062A-5D1FDA72E03C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107" name="Group 18">
              <a:extLst>
                <a:ext uri="{FF2B5EF4-FFF2-40B4-BE49-F238E27FC236}">
                  <a16:creationId xmlns:a16="http://schemas.microsoft.com/office/drawing/2014/main" id="{31259789-382F-DC04-DA6C-36DCD0D17DBF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109" name="Freeform 19">
                <a:extLst>
                  <a:ext uri="{FF2B5EF4-FFF2-40B4-BE49-F238E27FC236}">
                    <a16:creationId xmlns:a16="http://schemas.microsoft.com/office/drawing/2014/main" id="{C2C733B0-E336-B8B0-4801-1BFF1C9B7BB0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C51012C-B8AC-91E7-6B52-BCB8BBDA3B90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2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42" name="Freeform 2">
            <a:extLst>
              <a:ext uri="{FF2B5EF4-FFF2-40B4-BE49-F238E27FC236}">
                <a16:creationId xmlns:a16="http://schemas.microsoft.com/office/drawing/2014/main" id="{1BE045E8-544E-CFE5-9E24-4F2CC20B07D0}"/>
              </a:ext>
            </a:extLst>
          </p:cNvPr>
          <p:cNvSpPr/>
          <p:nvPr/>
        </p:nvSpPr>
        <p:spPr>
          <a:xfrm>
            <a:off x="-1180628" y="781331"/>
            <a:ext cx="2405573" cy="244979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6"/>
                </a:lnTo>
                <a:lnTo>
                  <a:pt x="0" y="4502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ECB06A9-26FE-9D62-A38D-1E57BB2C63AC}"/>
              </a:ext>
            </a:extLst>
          </p:cNvPr>
          <p:cNvGrpSpPr/>
          <p:nvPr/>
        </p:nvGrpSpPr>
        <p:grpSpPr>
          <a:xfrm>
            <a:off x="6753791" y="1087622"/>
            <a:ext cx="1512000" cy="612000"/>
            <a:chOff x="5372046" y="1195359"/>
            <a:chExt cx="1440000" cy="612000"/>
          </a:xfrm>
        </p:grpSpPr>
        <p:grpSp>
          <p:nvGrpSpPr>
            <p:cNvPr id="43" name="Group 11">
              <a:extLst>
                <a:ext uri="{FF2B5EF4-FFF2-40B4-BE49-F238E27FC236}">
                  <a16:creationId xmlns:a16="http://schemas.microsoft.com/office/drawing/2014/main" id="{65AFC1B1-4B53-93A1-C07F-16A9A1D4C27D}"/>
                </a:ext>
              </a:extLst>
            </p:cNvPr>
            <p:cNvGrpSpPr/>
            <p:nvPr/>
          </p:nvGrpSpPr>
          <p:grpSpPr>
            <a:xfrm>
              <a:off x="5372046" y="1195359"/>
              <a:ext cx="1440000" cy="612000"/>
              <a:chOff x="-135540" y="-10189"/>
              <a:chExt cx="1934102" cy="782583"/>
            </a:xfrm>
          </p:grpSpPr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D09203C8-7797-3667-1642-121C5378F4AE}"/>
                  </a:ext>
                </a:extLst>
              </p:cNvPr>
              <p:cNvSpPr/>
              <p:nvPr/>
            </p:nvSpPr>
            <p:spPr>
              <a:xfrm>
                <a:off x="-135540" y="-10189"/>
                <a:ext cx="1934102" cy="782583"/>
              </a:xfrm>
              <a:custGeom>
                <a:avLst/>
                <a:gdLst/>
                <a:ahLst/>
                <a:cxnLst/>
                <a:rect l="l" t="t" r="r" b="b"/>
                <a:pathLst>
                  <a:path w="1934102" h="782583">
                    <a:moveTo>
                      <a:pt x="1809642" y="782582"/>
                    </a:moveTo>
                    <a:lnTo>
                      <a:pt x="124460" y="782582"/>
                    </a:lnTo>
                    <a:cubicBezTo>
                      <a:pt x="55880" y="782582"/>
                      <a:pt x="0" y="726702"/>
                      <a:pt x="0" y="6581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09642" y="0"/>
                    </a:lnTo>
                    <a:cubicBezTo>
                      <a:pt x="1878222" y="0"/>
                      <a:pt x="1934102" y="55880"/>
                      <a:pt x="1934102" y="124460"/>
                    </a:cubicBezTo>
                    <a:lnTo>
                      <a:pt x="1934102" y="658123"/>
                    </a:lnTo>
                    <a:cubicBezTo>
                      <a:pt x="1934102" y="726702"/>
                      <a:pt x="1878222" y="782583"/>
                      <a:pt x="1809642" y="782583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200">
                  <a:latin typeface="Nunito Sans Bold" panose="020B0604020202020204" charset="0"/>
                </a:endParaRPr>
              </a:p>
            </p:txBody>
          </p:sp>
        </p:grpSp>
        <p:sp>
          <p:nvSpPr>
            <p:cNvPr id="47" name="TextBox 26">
              <a:extLst>
                <a:ext uri="{FF2B5EF4-FFF2-40B4-BE49-F238E27FC236}">
                  <a16:creationId xmlns:a16="http://schemas.microsoft.com/office/drawing/2014/main" id="{D8FF669A-B189-EE01-142E-82D4E22374A8}"/>
                </a:ext>
              </a:extLst>
            </p:cNvPr>
            <p:cNvSpPr txBox="1"/>
            <p:nvPr/>
          </p:nvSpPr>
          <p:spPr>
            <a:xfrm>
              <a:off x="5442450" y="1617167"/>
              <a:ext cx="1077581" cy="113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662"/>
                </a:lnSpc>
              </a:pPr>
              <a:r>
                <a:rPr lang="en-US" sz="1200">
                  <a:solidFill>
                    <a:srgbClr val="FFFFFF"/>
                  </a:solidFill>
                  <a:latin typeface="Nunito Sans Bold" panose="020B0604020202020204" charset="0"/>
                </a:rPr>
                <a:t>Workflow</a:t>
              </a:r>
            </a:p>
          </p:txBody>
        </p:sp>
        <p:sp>
          <p:nvSpPr>
            <p:cNvPr id="48" name="TextBox 29">
              <a:extLst>
                <a:ext uri="{FF2B5EF4-FFF2-40B4-BE49-F238E27FC236}">
                  <a16:creationId xmlns:a16="http://schemas.microsoft.com/office/drawing/2014/main" id="{E81D6E80-5F51-2535-0583-82572B7D4C11}"/>
                </a:ext>
              </a:extLst>
            </p:cNvPr>
            <p:cNvSpPr txBox="1"/>
            <p:nvPr/>
          </p:nvSpPr>
          <p:spPr>
            <a:xfrm>
              <a:off x="5442450" y="1287169"/>
              <a:ext cx="900000" cy="19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1490"/>
                </a:lnSpc>
              </a:pPr>
              <a:r>
                <a:rPr lang="en-US" sz="1200" b="1">
                  <a:solidFill>
                    <a:srgbClr val="FFFFFF"/>
                  </a:solidFill>
                  <a:latin typeface="Nunito Sans Bold" panose="020B0604020202020204" charset="0"/>
                </a:rPr>
                <a:t>04.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2A4585E-9CA6-2EA7-7360-0C68759DBCCC}"/>
              </a:ext>
            </a:extLst>
          </p:cNvPr>
          <p:cNvGrpSpPr/>
          <p:nvPr/>
        </p:nvGrpSpPr>
        <p:grpSpPr>
          <a:xfrm>
            <a:off x="5018893" y="1087622"/>
            <a:ext cx="1512000" cy="612000"/>
            <a:chOff x="4948148" y="1087622"/>
            <a:chExt cx="1440000" cy="6120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CC222F-B144-B197-35D9-F220D2084F78}"/>
                </a:ext>
              </a:extLst>
            </p:cNvPr>
            <p:cNvGrpSpPr/>
            <p:nvPr/>
          </p:nvGrpSpPr>
          <p:grpSpPr>
            <a:xfrm>
              <a:off x="4948148" y="1087622"/>
              <a:ext cx="1440000" cy="612000"/>
              <a:chOff x="5372046" y="1195359"/>
              <a:chExt cx="1440000" cy="612000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5372046" y="1195359"/>
                <a:ext cx="1440000" cy="612000"/>
                <a:chOff x="-135540" y="-10189"/>
                <a:chExt cx="1934102" cy="782583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-135540" y="-10189"/>
                  <a:ext cx="1934102" cy="782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4102" h="782583">
                      <a:moveTo>
                        <a:pt x="1809642" y="782582"/>
                      </a:moveTo>
                      <a:lnTo>
                        <a:pt x="124460" y="782582"/>
                      </a:lnTo>
                      <a:cubicBezTo>
                        <a:pt x="55880" y="782582"/>
                        <a:pt x="0" y="726702"/>
                        <a:pt x="0" y="658122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809642" y="0"/>
                      </a:lnTo>
                      <a:cubicBezTo>
                        <a:pt x="1878222" y="0"/>
                        <a:pt x="1934102" y="55880"/>
                        <a:pt x="1934102" y="124460"/>
                      </a:cubicBezTo>
                      <a:lnTo>
                        <a:pt x="1934102" y="658123"/>
                      </a:lnTo>
                      <a:cubicBezTo>
                        <a:pt x="1934102" y="726702"/>
                        <a:pt x="1878222" y="782583"/>
                        <a:pt x="1809642" y="782583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200">
                    <a:latin typeface="Nunito Sans Bold" panose="020B0604020202020204" charset="0"/>
                  </a:endParaRPr>
                </a:p>
              </p:txBody>
            </p:sp>
          </p:grpSp>
          <p:sp>
            <p:nvSpPr>
              <p:cNvPr id="29" name="TextBox 29"/>
              <p:cNvSpPr txBox="1"/>
              <p:nvPr/>
            </p:nvSpPr>
            <p:spPr>
              <a:xfrm>
                <a:off x="5462046" y="1299930"/>
                <a:ext cx="900000" cy="19043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ts val="1490"/>
                  </a:lnSpc>
                </a:pPr>
                <a:r>
                  <a:rPr lang="en-US" sz="1200" b="1">
                    <a:solidFill>
                      <a:srgbClr val="FFFFFF"/>
                    </a:solidFill>
                    <a:latin typeface="Nunito Sans Bold" panose="020B0604020202020204" charset="0"/>
                  </a:rPr>
                  <a:t>03.</a:t>
                </a:r>
              </a:p>
            </p:txBody>
          </p:sp>
        </p:grpSp>
        <p:sp>
          <p:nvSpPr>
            <p:cNvPr id="50" name="TextBox 28">
              <a:extLst>
                <a:ext uri="{FF2B5EF4-FFF2-40B4-BE49-F238E27FC236}">
                  <a16:creationId xmlns:a16="http://schemas.microsoft.com/office/drawing/2014/main" id="{1C26B720-A27F-E155-30E8-4270DD3A8498}"/>
                </a:ext>
              </a:extLst>
            </p:cNvPr>
            <p:cNvSpPr txBox="1"/>
            <p:nvPr/>
          </p:nvSpPr>
          <p:spPr>
            <a:xfrm>
              <a:off x="5038148" y="1518650"/>
              <a:ext cx="1077581" cy="113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662"/>
                </a:lnSpc>
              </a:pPr>
              <a:r>
                <a:rPr lang="en-US" sz="1200" b="1">
                  <a:solidFill>
                    <a:srgbClr val="FFFFFF"/>
                  </a:solidFill>
                  <a:latin typeface="Nunito Sans Bold" panose="020B0604020202020204" charset="0"/>
                  <a:ea typeface="+mn-lt"/>
                  <a:cs typeface="+mn-lt"/>
                </a:rPr>
                <a:t>Challenges</a:t>
              </a:r>
              <a:endParaRPr lang="en-US" sz="1200">
                <a:latin typeface="Nunito Sans Bold" panose="020B060402020202020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6381C76-41AE-564A-7E10-060331FF2B0F}"/>
              </a:ext>
            </a:extLst>
          </p:cNvPr>
          <p:cNvGrpSpPr/>
          <p:nvPr/>
        </p:nvGrpSpPr>
        <p:grpSpPr>
          <a:xfrm>
            <a:off x="2881356" y="-230273"/>
            <a:ext cx="3470559" cy="719285"/>
            <a:chOff x="3550649" y="-97405"/>
            <a:chExt cx="2906960" cy="576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A35E1CF-D458-86D3-A7DA-7B7A8A82F905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38" name="Group 16">
                <a:extLst>
                  <a:ext uri="{FF2B5EF4-FFF2-40B4-BE49-F238E27FC236}">
                    <a16:creationId xmlns:a16="http://schemas.microsoft.com/office/drawing/2014/main" id="{6C81CB12-5094-785A-8A3D-FFA859EFEFD7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48" name="Freeform 17">
                  <a:extLst>
                    <a:ext uri="{FF2B5EF4-FFF2-40B4-BE49-F238E27FC236}">
                      <a16:creationId xmlns:a16="http://schemas.microsoft.com/office/drawing/2014/main" id="{914A9C8A-6EF9-54D5-117E-A528DE741BAA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47" name="TextBox 50">
                <a:extLst>
                  <a:ext uri="{FF2B5EF4-FFF2-40B4-BE49-F238E27FC236}">
                    <a16:creationId xmlns:a16="http://schemas.microsoft.com/office/drawing/2014/main" id="{37A9F53F-E53A-E4A9-7440-6E9AFE38D02B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6670C9C4-B666-B7C0-C080-4C1FF1A0F7E5}"/>
                </a:ext>
              </a:extLst>
            </p:cNvPr>
            <p:cNvSpPr txBox="1"/>
            <p:nvPr/>
          </p:nvSpPr>
          <p:spPr>
            <a:xfrm>
              <a:off x="3550649" y="160770"/>
              <a:ext cx="2906960" cy="174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46"/>
                </a:lnSpc>
              </a:pPr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About Us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89088" y="726740"/>
            <a:ext cx="3565823" cy="12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5"/>
              </a:lnSpc>
            </a:pPr>
            <a:r>
              <a:rPr lang="en-US" sz="1800">
                <a:solidFill>
                  <a:srgbClr val="487307"/>
                </a:solidFill>
                <a:latin typeface="Nunito Sans Bold"/>
              </a:rPr>
              <a:t>Teamwork Is The Key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36268" y="2876038"/>
            <a:ext cx="2553936" cy="133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8"/>
              </a:lnSpc>
            </a:pPr>
            <a:r>
              <a:rPr lang="en-US" sz="1400">
                <a:solidFill>
                  <a:srgbClr val="141414"/>
                </a:solidFill>
                <a:latin typeface="Nunito Sans Heavy"/>
              </a:rPr>
              <a:t>Spiridon Spiros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6139" y="2871563"/>
            <a:ext cx="2622210" cy="275002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8"/>
              </a:lnSpc>
            </a:pPr>
            <a:r>
              <a:rPr lang="en-US" sz="1400">
                <a:solidFill>
                  <a:srgbClr val="141414"/>
                </a:solidFill>
                <a:latin typeface="Nunito Sans Heavy"/>
              </a:rPr>
              <a:t>Doundoulakis Stavros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3611" y="3112926"/>
            <a:ext cx="1558339" cy="122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29"/>
              </a:lnSpc>
            </a:pPr>
            <a:r>
              <a:rPr lang="en-US" sz="1400">
                <a:solidFill>
                  <a:srgbClr val="487307"/>
                </a:solidFill>
                <a:latin typeface="Nunito Sans Bold"/>
              </a:rPr>
              <a:t>Data Scientist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95011" y="3822766"/>
            <a:ext cx="2553936" cy="11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40"/>
              </a:lnSpc>
            </a:pPr>
            <a:endParaRPr lang="en-US" sz="1400">
              <a:solidFill>
                <a:srgbClr val="141414"/>
              </a:solidFill>
              <a:latin typeface="Source Sans Pro"/>
              <a:ea typeface="Source Sans Pr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263217" y="3713043"/>
            <a:ext cx="2843042" cy="11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40"/>
              </a:lnSpc>
            </a:pPr>
            <a:endParaRPr lang="en-US" sz="1400">
              <a:solidFill>
                <a:srgbClr val="141414"/>
              </a:solidFill>
              <a:latin typeface="Source Sans Pro"/>
              <a:ea typeface="Source Sans Pr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77385" y="3270389"/>
            <a:ext cx="3129877" cy="772512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>
                <a:solidFill>
                  <a:srgbClr val="374151"/>
                </a:solidFill>
                <a:latin typeface="Source Sans Pro"/>
                <a:ea typeface="Source Sans Pro"/>
                <a:cs typeface="Calibri"/>
              </a:rPr>
              <a:t>A seasoned professional with a background in Chemical Engineering and an MSc in Shipping and Finance, I made a deliberate shift into the realm of Data Science.</a:t>
            </a:r>
          </a:p>
        </p:txBody>
      </p:sp>
      <p:sp>
        <p:nvSpPr>
          <p:cNvPr id="28" name="AutoShape 28"/>
          <p:cNvSpPr/>
          <p:nvPr/>
        </p:nvSpPr>
        <p:spPr>
          <a:xfrm rot="5386710">
            <a:off x="2839808" y="2787768"/>
            <a:ext cx="3201083" cy="8311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1400"/>
          </a:p>
        </p:txBody>
      </p:sp>
      <p:pic>
        <p:nvPicPr>
          <p:cNvPr id="32" name="Picture 31" descr="A person with a beard and mustache">
            <a:extLst>
              <a:ext uri="{FF2B5EF4-FFF2-40B4-BE49-F238E27FC236}">
                <a16:creationId xmlns:a16="http://schemas.microsoft.com/office/drawing/2014/main" id="{16F8DF76-3A55-F591-82CE-92A77E5C91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88" y="806435"/>
            <a:ext cx="1469411" cy="192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 descr="A person with a mustache and beard wearing a white shirt&#10;&#10;Description automatically generated">
            <a:extLst>
              <a:ext uri="{FF2B5EF4-FFF2-40B4-BE49-F238E27FC236}">
                <a16:creationId xmlns:a16="http://schemas.microsoft.com/office/drawing/2014/main" id="{4F84BE6E-890E-EEC0-0266-9BF36EF95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9" y="953128"/>
            <a:ext cx="1469412" cy="177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7072B1AD-345A-B727-AC89-EBDD04A4B415}"/>
              </a:ext>
            </a:extLst>
          </p:cNvPr>
          <p:cNvSpPr txBox="1"/>
          <p:nvPr/>
        </p:nvSpPr>
        <p:spPr>
          <a:xfrm>
            <a:off x="5748947" y="3117977"/>
            <a:ext cx="2553936" cy="122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29"/>
              </a:lnSpc>
            </a:pPr>
            <a:r>
              <a:rPr lang="en-US" sz="1400">
                <a:solidFill>
                  <a:srgbClr val="487307"/>
                </a:solidFill>
                <a:latin typeface="Nunito Sans Bold"/>
              </a:rPr>
              <a:t>Data Scientist</a:t>
            </a: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53E007BA-D809-1A21-1832-131C8C904D38}"/>
              </a:ext>
            </a:extLst>
          </p:cNvPr>
          <p:cNvSpPr txBox="1"/>
          <p:nvPr/>
        </p:nvSpPr>
        <p:spPr>
          <a:xfrm>
            <a:off x="5258616" y="3270389"/>
            <a:ext cx="340799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>
                <a:solidFill>
                  <a:srgbClr val="374151"/>
                </a:solidFill>
                <a:latin typeface="Source Sans Pro"/>
                <a:ea typeface="Source Sans Pro"/>
                <a:cs typeface="Calibri"/>
              </a:rPr>
              <a:t>I am a graduate in Statistics and Actuarial-Financial Mathematics from Aegean University, aspiring to become a data scientist.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77B315B-A96D-FFBF-07F1-FD792F87A2D4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58" name="Group 18">
              <a:extLst>
                <a:ext uri="{FF2B5EF4-FFF2-40B4-BE49-F238E27FC236}">
                  <a16:creationId xmlns:a16="http://schemas.microsoft.com/office/drawing/2014/main" id="{69675CA5-0009-966E-A528-8EB7F729628B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B6481ADD-9B29-DAEE-DCBF-1F00BBFA2630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FB793F-F0BC-D33E-41C3-91ED9DDA7078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3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437D7352-6EA8-585E-3F1B-BC05ECDE8A9C}"/>
              </a:ext>
            </a:extLst>
          </p:cNvPr>
          <p:cNvSpPr/>
          <p:nvPr/>
        </p:nvSpPr>
        <p:spPr>
          <a:xfrm>
            <a:off x="-1205385" y="781332"/>
            <a:ext cx="2405573" cy="244979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6"/>
                </a:lnTo>
                <a:lnTo>
                  <a:pt x="0" y="4502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E69633-E912-81B7-AEB4-D27F64B73FE8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50" name="Group 16">
              <a:extLst>
                <a:ext uri="{FF2B5EF4-FFF2-40B4-BE49-F238E27FC236}">
                  <a16:creationId xmlns:a16="http://schemas.microsoft.com/office/drawing/2014/main" id="{DBB21FC7-D5D2-86F1-CCE1-EDC6739513F1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F455FE5E-60F5-D4DC-A4C9-D4F73D1177A6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51" name="Picture 50" descr="A close up of a logo">
              <a:extLst>
                <a:ext uri="{FF2B5EF4-FFF2-40B4-BE49-F238E27FC236}">
                  <a16:creationId xmlns:a16="http://schemas.microsoft.com/office/drawing/2014/main" id="{80779F47-C708-2B6B-21EF-F3609836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D3D5649-77B3-A406-BD38-7E4991DBA7C4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54" name="Group 18">
              <a:extLst>
                <a:ext uri="{FF2B5EF4-FFF2-40B4-BE49-F238E27FC236}">
                  <a16:creationId xmlns:a16="http://schemas.microsoft.com/office/drawing/2014/main" id="{CD5C19E3-DA89-2A4C-F4DB-0F1E3F558F7E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B2BBE814-C9D0-51FD-9996-D639C0DCC8FC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55" name="Picture 54" descr="A black and white logo">
              <a:extLst>
                <a:ext uri="{FF2B5EF4-FFF2-40B4-BE49-F238E27FC236}">
                  <a16:creationId xmlns:a16="http://schemas.microsoft.com/office/drawing/2014/main" id="{0A0C8E1C-4FB1-8D0F-A441-30AFE794E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192" y="-7305"/>
            <a:ext cx="9181123" cy="5157583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935" t="-34825" r="-25996"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3" name="Group 3"/>
          <p:cNvGrpSpPr/>
          <p:nvPr/>
        </p:nvGrpSpPr>
        <p:grpSpPr>
          <a:xfrm>
            <a:off x="1495944" y="753343"/>
            <a:ext cx="6037830" cy="3772962"/>
            <a:chOff x="0" y="-585115"/>
            <a:chExt cx="6986424" cy="4153239"/>
          </a:xfrm>
        </p:grpSpPr>
        <p:sp>
          <p:nvSpPr>
            <p:cNvPr id="4" name="Freeform 4"/>
            <p:cNvSpPr/>
            <p:nvPr/>
          </p:nvSpPr>
          <p:spPr>
            <a:xfrm>
              <a:off x="0" y="-585115"/>
              <a:ext cx="6986424" cy="4153239"/>
            </a:xfrm>
            <a:custGeom>
              <a:avLst/>
              <a:gdLst/>
              <a:ahLst/>
              <a:cxnLst/>
              <a:rect l="l" t="t" r="r" b="b"/>
              <a:pathLst>
                <a:path w="6862939" h="3578299">
                  <a:moveTo>
                    <a:pt x="6738479" y="3578298"/>
                  </a:moveTo>
                  <a:lnTo>
                    <a:pt x="124460" y="3578298"/>
                  </a:lnTo>
                  <a:cubicBezTo>
                    <a:pt x="55880" y="3578298"/>
                    <a:pt x="0" y="3522418"/>
                    <a:pt x="0" y="34538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453838"/>
                  </a:lnTo>
                  <a:cubicBezTo>
                    <a:pt x="6862939" y="3522418"/>
                    <a:pt x="6807059" y="3578299"/>
                    <a:pt x="6738479" y="357829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R" sz="15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28B3C4-3E32-5331-07ED-30D608BAE684}"/>
              </a:ext>
            </a:extLst>
          </p:cNvPr>
          <p:cNvGrpSpPr/>
          <p:nvPr/>
        </p:nvGrpSpPr>
        <p:grpSpPr>
          <a:xfrm>
            <a:off x="1731307" y="1159006"/>
            <a:ext cx="5802467" cy="2033869"/>
            <a:chOff x="1731307" y="1159006"/>
            <a:chExt cx="5802467" cy="2033869"/>
          </a:xfrm>
        </p:grpSpPr>
        <p:sp>
          <p:nvSpPr>
            <p:cNvPr id="9" name="TextBox 9"/>
            <p:cNvSpPr txBox="1"/>
            <p:nvPr/>
          </p:nvSpPr>
          <p:spPr>
            <a:xfrm>
              <a:off x="4521000" y="1343739"/>
              <a:ext cx="1390123" cy="182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076"/>
                </a:lnSpc>
              </a:pPr>
              <a:r>
                <a:rPr lang="en-US" sz="2000">
                  <a:solidFill>
                    <a:srgbClr val="141414"/>
                  </a:solidFill>
                  <a:latin typeface="Nunito Sans Heavy"/>
                </a:rPr>
                <a:t>Eden Core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521000" y="1510487"/>
              <a:ext cx="3012774" cy="1846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rgbClr val="374151"/>
                  </a:solidFill>
                  <a:latin typeface="Source Sans Pro"/>
                  <a:ea typeface="Source Sans Pro"/>
                  <a:cs typeface="Calibri"/>
                </a:rPr>
                <a:t>Revolutionizing agriculture through AI.</a:t>
              </a:r>
            </a:p>
          </p:txBody>
        </p:sp>
        <p:pic>
          <p:nvPicPr>
            <p:cNvPr id="15" name="Picture 14" descr="A blue tractor with a black box on top">
              <a:extLst>
                <a:ext uri="{FF2B5EF4-FFF2-40B4-BE49-F238E27FC236}">
                  <a16:creationId xmlns:a16="http://schemas.microsoft.com/office/drawing/2014/main" id="{E33E10C8-9681-5B32-DD48-C4180EA51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307" y="1159006"/>
              <a:ext cx="2351479" cy="20338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5CF771-E6B2-2C98-F0D6-00D20B95DA3F}"/>
                </a:ext>
              </a:extLst>
            </p:cNvPr>
            <p:cNvSpPr txBox="1"/>
            <p:nvPr/>
          </p:nvSpPr>
          <p:spPr>
            <a:xfrm>
              <a:off x="4514859" y="2455225"/>
              <a:ext cx="2720698" cy="3999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rgbClr val="374151"/>
                  </a:solidFill>
                  <a:latin typeface="Source Sans Pro"/>
                  <a:ea typeface="Source Sans Pro"/>
                  <a:cs typeface="Calibri"/>
                </a:rPr>
                <a:t>Innovative camera system for sustainable crop care and easy plant monitoring.</a:t>
              </a:r>
              <a:endParaRPr lang="en-GB" sz="1200">
                <a:solidFill>
                  <a:srgbClr val="374151"/>
                </a:solidFill>
                <a:latin typeface="Source Sans Pro"/>
                <a:ea typeface="Source Sans Pro"/>
                <a:cs typeface="Calibri"/>
              </a:endParaRPr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2287CCD4-1919-D80F-74FA-D0E6EFDF75FB}"/>
                </a:ext>
              </a:extLst>
            </p:cNvPr>
            <p:cNvSpPr txBox="1"/>
            <p:nvPr/>
          </p:nvSpPr>
          <p:spPr>
            <a:xfrm>
              <a:off x="4521000" y="2301543"/>
              <a:ext cx="908302" cy="182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076"/>
                </a:lnSpc>
              </a:pPr>
              <a:r>
                <a:rPr lang="en-US" sz="2000">
                  <a:solidFill>
                    <a:srgbClr val="141414"/>
                  </a:solidFill>
                  <a:latin typeface="Nunito Sans Heavy"/>
                </a:rPr>
                <a:t>Viewer</a:t>
              </a:r>
              <a:endParaRPr lang="en-US" sz="1800">
                <a:solidFill>
                  <a:srgbClr val="141414"/>
                </a:solidFill>
                <a:latin typeface="Nunito Sans Heavy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1A48E9-140A-2414-C083-49CA893930BB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50" name="Group 18">
              <a:extLst>
                <a:ext uri="{FF2B5EF4-FFF2-40B4-BE49-F238E27FC236}">
                  <a16:creationId xmlns:a16="http://schemas.microsoft.com/office/drawing/2014/main" id="{EDB436DA-BA1C-8A60-D75C-A46156D1EE83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FFF50D5B-B49E-384A-3C68-5E2F9048594B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6B5EFE-E31A-04BE-9A82-59A674B52C6F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Nunito Sans Bold" panose="020B0604020202020204" charset="0"/>
                  <a:ea typeface="Source Sans Pro" panose="020B0503030403020204" pitchFamily="34" charset="0"/>
                </a:rPr>
                <a:t>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582F72-1B17-ACEC-A193-D6B65B2FBB02}"/>
              </a:ext>
            </a:extLst>
          </p:cNvPr>
          <p:cNvGrpSpPr/>
          <p:nvPr/>
        </p:nvGrpSpPr>
        <p:grpSpPr>
          <a:xfrm>
            <a:off x="2881356" y="-230273"/>
            <a:ext cx="3470559" cy="719285"/>
            <a:chOff x="3550649" y="-97405"/>
            <a:chExt cx="2906960" cy="576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7D5D88-D499-C040-4EEF-AD86660495E3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16" name="Group 16">
                <a:extLst>
                  <a:ext uri="{FF2B5EF4-FFF2-40B4-BE49-F238E27FC236}">
                    <a16:creationId xmlns:a16="http://schemas.microsoft.com/office/drawing/2014/main" id="{784B361E-6526-DE2A-CC36-7E72B308DAA3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6C602890-CDD6-96A5-E80C-2C2893C996AD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17" name="TextBox 50">
                <a:extLst>
                  <a:ext uri="{FF2B5EF4-FFF2-40B4-BE49-F238E27FC236}">
                    <a16:creationId xmlns:a16="http://schemas.microsoft.com/office/drawing/2014/main" id="{D5EE059C-E425-C50D-33C1-3185054382D9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03D78114-120A-F647-B186-32BB9A9732EE}"/>
                </a:ext>
              </a:extLst>
            </p:cNvPr>
            <p:cNvSpPr txBox="1"/>
            <p:nvPr/>
          </p:nvSpPr>
          <p:spPr>
            <a:xfrm>
              <a:off x="3550649" y="160770"/>
              <a:ext cx="2906960" cy="217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46"/>
                </a:lnSpc>
              </a:pPr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Company Overview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AD9F30-98A3-3A45-3C98-F5A0F14EC9C1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7B051421-58CE-E59B-AB81-33D086116A5C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01116995-342C-FC48-7326-94626F970EC6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23" name="Picture 22" descr="A close up of a logo">
              <a:extLst>
                <a:ext uri="{FF2B5EF4-FFF2-40B4-BE49-F238E27FC236}">
                  <a16:creationId xmlns:a16="http://schemas.microsoft.com/office/drawing/2014/main" id="{E2784D1B-5E87-F209-7387-76C58E21E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8A15A9-91C2-A721-040F-D6FC7E066BC6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26" name="Group 18">
              <a:extLst>
                <a:ext uri="{FF2B5EF4-FFF2-40B4-BE49-F238E27FC236}">
                  <a16:creationId xmlns:a16="http://schemas.microsoft.com/office/drawing/2014/main" id="{6A639C18-25F1-8C9F-B7DC-F35E6EA3C660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0CFB31C5-3E99-8B07-0269-D8C3B445B2C0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27" name="Picture 26" descr="A black and white logo">
              <a:extLst>
                <a:ext uri="{FF2B5EF4-FFF2-40B4-BE49-F238E27FC236}">
                  <a16:creationId xmlns:a16="http://schemas.microsoft.com/office/drawing/2014/main" id="{AE43AFC5-9032-7F62-A7B0-E4581BDD9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268" y="-7304"/>
            <a:ext cx="9181123" cy="5157583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935" t="-34825" r="-25996"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3" name="Group 3"/>
          <p:cNvGrpSpPr/>
          <p:nvPr/>
        </p:nvGrpSpPr>
        <p:grpSpPr>
          <a:xfrm>
            <a:off x="1534378" y="685006"/>
            <a:ext cx="6037830" cy="3772962"/>
            <a:chOff x="0" y="-585115"/>
            <a:chExt cx="6986424" cy="4153239"/>
          </a:xfrm>
        </p:grpSpPr>
        <p:sp>
          <p:nvSpPr>
            <p:cNvPr id="4" name="Freeform 4"/>
            <p:cNvSpPr/>
            <p:nvPr/>
          </p:nvSpPr>
          <p:spPr>
            <a:xfrm>
              <a:off x="0" y="-585115"/>
              <a:ext cx="6986424" cy="4153239"/>
            </a:xfrm>
            <a:custGeom>
              <a:avLst/>
              <a:gdLst/>
              <a:ahLst/>
              <a:cxnLst/>
              <a:rect l="l" t="t" r="r" b="b"/>
              <a:pathLst>
                <a:path w="6862939" h="3578299">
                  <a:moveTo>
                    <a:pt x="6738479" y="3578298"/>
                  </a:moveTo>
                  <a:lnTo>
                    <a:pt x="124460" y="3578298"/>
                  </a:lnTo>
                  <a:cubicBezTo>
                    <a:pt x="55880" y="3578298"/>
                    <a:pt x="0" y="3522418"/>
                    <a:pt x="0" y="34538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453838"/>
                  </a:lnTo>
                  <a:cubicBezTo>
                    <a:pt x="6862939" y="3522418"/>
                    <a:pt x="6807059" y="3578299"/>
                    <a:pt x="6738479" y="357829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R" sz="15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5CF771-E6B2-2C98-F0D6-00D20B95DA3F}"/>
              </a:ext>
            </a:extLst>
          </p:cNvPr>
          <p:cNvSpPr txBox="1"/>
          <p:nvPr/>
        </p:nvSpPr>
        <p:spPr>
          <a:xfrm>
            <a:off x="4514859" y="1379590"/>
            <a:ext cx="3010206" cy="1538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141414"/>
                </a:solidFill>
                <a:latin typeface="Nunito Sans Heavy"/>
              </a:rPr>
              <a:t>Duplicate</a:t>
            </a:r>
            <a:r>
              <a:rPr lang="en-US" sz="1100">
                <a:solidFill>
                  <a:srgbClr val="374151"/>
                </a:solidFill>
                <a:latin typeface="Source Sans Pro"/>
                <a:ea typeface="Source Sans Pro"/>
                <a:cs typeface="Calibri"/>
              </a:rPr>
              <a:t> </a:t>
            </a:r>
            <a:r>
              <a:rPr lang="en-US" sz="2000">
                <a:solidFill>
                  <a:srgbClr val="141414"/>
                </a:solidFill>
                <a:latin typeface="Nunito Sans Heavy"/>
              </a:rPr>
              <a:t>Detections</a:t>
            </a:r>
            <a:endParaRPr lang="en-US" sz="1100">
              <a:solidFill>
                <a:srgbClr val="374151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US" sz="1200">
                <a:solidFill>
                  <a:srgbClr val="374151"/>
                </a:solidFill>
                <a:latin typeface="Source Sans Pro"/>
                <a:ea typeface="Source Sans Pro"/>
                <a:cs typeface="Calibri"/>
              </a:rPr>
              <a:t>Instances of repeated identifications.</a:t>
            </a:r>
          </a:p>
          <a:p>
            <a:endParaRPr lang="en-US" sz="1100">
              <a:solidFill>
                <a:srgbClr val="374151"/>
              </a:solidFill>
              <a:latin typeface="Source Sans Pro"/>
              <a:ea typeface="Source Sans Pro"/>
              <a:cs typeface="Calibri"/>
            </a:endParaRPr>
          </a:p>
          <a:p>
            <a:endParaRPr lang="en-US" sz="1100">
              <a:solidFill>
                <a:srgbClr val="374151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US" sz="2000">
                <a:solidFill>
                  <a:srgbClr val="141414"/>
                </a:solidFill>
                <a:latin typeface="Nunito Sans Heavy"/>
              </a:rPr>
              <a:t>Occlusions</a:t>
            </a:r>
            <a:endParaRPr lang="en-US" sz="1100">
              <a:solidFill>
                <a:srgbClr val="374151"/>
              </a:solidFill>
              <a:latin typeface="Source Sans Pro"/>
              <a:ea typeface="Source Sans Pro"/>
              <a:cs typeface="Calibri"/>
            </a:endParaRPr>
          </a:p>
          <a:p>
            <a:r>
              <a:rPr lang="en-US" sz="1200">
                <a:solidFill>
                  <a:srgbClr val="374151"/>
                </a:solidFill>
                <a:latin typeface="Source Sans Pro"/>
                <a:ea typeface="Source Sans Pro"/>
                <a:cs typeface="Calibri"/>
              </a:rPr>
              <a:t>Objects are partially or fully obscured, affecting accurate identification.</a:t>
            </a:r>
            <a:endParaRPr lang="en-GB" sz="1600">
              <a:ea typeface="Calibri"/>
              <a:cs typeface="Calibri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1A48E9-140A-2414-C083-49CA893930BB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50" name="Group 18">
              <a:extLst>
                <a:ext uri="{FF2B5EF4-FFF2-40B4-BE49-F238E27FC236}">
                  <a16:creationId xmlns:a16="http://schemas.microsoft.com/office/drawing/2014/main" id="{EDB436DA-BA1C-8A60-D75C-A46156D1EE83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FFF50D5B-B49E-384A-3C68-5E2F9048594B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6B5EFE-E31A-04BE-9A82-59A674B52C6F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Nunito Sans Bold" panose="020B0604020202020204" charset="0"/>
                  <a:ea typeface="Source Sans Pro" panose="020B0503030403020204" pitchFamily="34" charset="0"/>
                </a:rPr>
                <a:t>5</a:t>
              </a:r>
            </a:p>
          </p:txBody>
        </p:sp>
      </p:grpSp>
      <p:pic>
        <p:nvPicPr>
          <p:cNvPr id="7" name="Picture 6" descr="A tractor parked in a field">
            <a:extLst>
              <a:ext uri="{FF2B5EF4-FFF2-40B4-BE49-F238E27FC236}">
                <a16:creationId xmlns:a16="http://schemas.microsoft.com/office/drawing/2014/main" id="{4426B4C1-EF8B-0E2D-215E-48D77F731E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14" y="1379590"/>
            <a:ext cx="2617730" cy="2033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E55D3A-2E20-F454-2DA3-54D2B4DF3D63}"/>
              </a:ext>
            </a:extLst>
          </p:cNvPr>
          <p:cNvSpPr txBox="1"/>
          <p:nvPr/>
        </p:nvSpPr>
        <p:spPr>
          <a:xfrm>
            <a:off x="1998662" y="753343"/>
            <a:ext cx="5146675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2200">
              <a:solidFill>
                <a:srgbClr val="141414"/>
              </a:solidFill>
              <a:latin typeface="Nunito Sans Heavy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C7011A-1C5C-8D6E-5251-D4F2C88BC62C}"/>
              </a:ext>
            </a:extLst>
          </p:cNvPr>
          <p:cNvGrpSpPr/>
          <p:nvPr/>
        </p:nvGrpSpPr>
        <p:grpSpPr>
          <a:xfrm>
            <a:off x="2836719" y="-230273"/>
            <a:ext cx="3470559" cy="719285"/>
            <a:chOff x="3513261" y="-97405"/>
            <a:chExt cx="2906960" cy="576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219E2E-018C-333E-C217-29D0BDB19DD9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21" name="Group 16">
                <a:extLst>
                  <a:ext uri="{FF2B5EF4-FFF2-40B4-BE49-F238E27FC236}">
                    <a16:creationId xmlns:a16="http://schemas.microsoft.com/office/drawing/2014/main" id="{485EAE74-6824-9375-EBB8-9C83BEACC0C4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23" name="Freeform 17">
                  <a:extLst>
                    <a:ext uri="{FF2B5EF4-FFF2-40B4-BE49-F238E27FC236}">
                      <a16:creationId xmlns:a16="http://schemas.microsoft.com/office/drawing/2014/main" id="{0116871E-11D7-4EC7-2C92-E41D189FD9DC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22" name="TextBox 50">
                <a:extLst>
                  <a:ext uri="{FF2B5EF4-FFF2-40B4-BE49-F238E27FC236}">
                    <a16:creationId xmlns:a16="http://schemas.microsoft.com/office/drawing/2014/main" id="{8B0DF274-CC3F-2BFD-B0FE-D78774B62B08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A31CD-C33C-8198-1803-F3E7F78A09F9}"/>
                </a:ext>
              </a:extLst>
            </p:cNvPr>
            <p:cNvSpPr txBox="1"/>
            <p:nvPr/>
          </p:nvSpPr>
          <p:spPr>
            <a:xfrm>
              <a:off x="3513261" y="36934"/>
              <a:ext cx="2906960" cy="2957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Challenges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0A686D-D664-58E9-7A58-28BA6E743BA0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25" name="Group 16">
              <a:extLst>
                <a:ext uri="{FF2B5EF4-FFF2-40B4-BE49-F238E27FC236}">
                  <a16:creationId xmlns:a16="http://schemas.microsoft.com/office/drawing/2014/main" id="{29426436-C2EA-5E42-0F1B-A43DC8B90C58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FC36FF2F-8714-4514-F527-654FDC852A29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26" name="Picture 25" descr="A close up of a logo">
              <a:extLst>
                <a:ext uri="{FF2B5EF4-FFF2-40B4-BE49-F238E27FC236}">
                  <a16:creationId xmlns:a16="http://schemas.microsoft.com/office/drawing/2014/main" id="{BDC0D8D3-2188-ED1B-3E86-654065D09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C63385-040D-76EB-0D58-27EDFDB658CC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29" name="Group 18">
              <a:extLst>
                <a:ext uri="{FF2B5EF4-FFF2-40B4-BE49-F238E27FC236}">
                  <a16:creationId xmlns:a16="http://schemas.microsoft.com/office/drawing/2014/main" id="{F829FE87-164F-1E0B-9B94-6FBAE55361C0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CD06FFD4-BCE6-5753-CCEB-ABC18E7C147B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30" name="Picture 29" descr="A black and white logo">
              <a:extLst>
                <a:ext uri="{FF2B5EF4-FFF2-40B4-BE49-F238E27FC236}">
                  <a16:creationId xmlns:a16="http://schemas.microsoft.com/office/drawing/2014/main" id="{F01D295F-5DD1-3D9F-0A29-944D1B94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8455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3">
            <a:extLst>
              <a:ext uri="{FF2B5EF4-FFF2-40B4-BE49-F238E27FC236}">
                <a16:creationId xmlns:a16="http://schemas.microsoft.com/office/drawing/2014/main" id="{715C7A8B-5D70-C4C8-6713-357637617D67}"/>
              </a:ext>
            </a:extLst>
          </p:cNvPr>
          <p:cNvSpPr/>
          <p:nvPr/>
        </p:nvSpPr>
        <p:spPr>
          <a:xfrm>
            <a:off x="6962387" y="-178564"/>
            <a:ext cx="2190522" cy="4504558"/>
          </a:xfrm>
          <a:custGeom>
            <a:avLst/>
            <a:gdLst/>
            <a:ahLst/>
            <a:cxnLst/>
            <a:rect l="l" t="t" r="r" b="b"/>
            <a:pathLst>
              <a:path w="2611344" h="6191116">
                <a:moveTo>
                  <a:pt x="2486884" y="6191116"/>
                </a:moveTo>
                <a:lnTo>
                  <a:pt x="124460" y="6191116"/>
                </a:lnTo>
                <a:cubicBezTo>
                  <a:pt x="55880" y="6191116"/>
                  <a:pt x="0" y="6135236"/>
                  <a:pt x="0" y="606665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486884" y="0"/>
                </a:lnTo>
                <a:cubicBezTo>
                  <a:pt x="2555464" y="0"/>
                  <a:pt x="2611344" y="55880"/>
                  <a:pt x="2611344" y="124460"/>
                </a:cubicBezTo>
                <a:lnTo>
                  <a:pt x="2611344" y="6066656"/>
                </a:lnTo>
                <a:cubicBezTo>
                  <a:pt x="2611344" y="6135236"/>
                  <a:pt x="2555464" y="6191116"/>
                  <a:pt x="2486884" y="6191116"/>
                </a:cubicBezTo>
                <a:close/>
              </a:path>
            </a:pathLst>
          </a:custGeom>
          <a:solidFill>
            <a:srgbClr val="487307">
              <a:alpha val="5000"/>
            </a:srgbClr>
          </a:solid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87FA74-34A7-F229-EEF8-D8D014B00E12}"/>
              </a:ext>
            </a:extLst>
          </p:cNvPr>
          <p:cNvGrpSpPr/>
          <p:nvPr/>
        </p:nvGrpSpPr>
        <p:grpSpPr>
          <a:xfrm>
            <a:off x="2881356" y="-230273"/>
            <a:ext cx="3470559" cy="719285"/>
            <a:chOff x="3550649" y="-97405"/>
            <a:chExt cx="2906960" cy="576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DC4998-CCF4-CB49-4DD4-62525DBCA0AD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37" name="Group 16">
                <a:extLst>
                  <a:ext uri="{FF2B5EF4-FFF2-40B4-BE49-F238E27FC236}">
                    <a16:creationId xmlns:a16="http://schemas.microsoft.com/office/drawing/2014/main" id="{22E43887-8971-B638-8EE8-FA9C28CFD694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39" name="Freeform 17">
                  <a:extLst>
                    <a:ext uri="{FF2B5EF4-FFF2-40B4-BE49-F238E27FC236}">
                      <a16:creationId xmlns:a16="http://schemas.microsoft.com/office/drawing/2014/main" id="{773292EE-A976-2889-463A-F1741D612200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38" name="TextBox 50">
                <a:extLst>
                  <a:ext uri="{FF2B5EF4-FFF2-40B4-BE49-F238E27FC236}">
                    <a16:creationId xmlns:a16="http://schemas.microsoft.com/office/drawing/2014/main" id="{BC9C4CDD-BFBA-0268-AFB8-D6FDAE22C384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36" name="TextBox 19">
              <a:extLst>
                <a:ext uri="{FF2B5EF4-FFF2-40B4-BE49-F238E27FC236}">
                  <a16:creationId xmlns:a16="http://schemas.microsoft.com/office/drawing/2014/main" id="{6775593E-9D2E-FA39-6046-E1C044D754F3}"/>
                </a:ext>
              </a:extLst>
            </p:cNvPr>
            <p:cNvSpPr txBox="1"/>
            <p:nvPr/>
          </p:nvSpPr>
          <p:spPr>
            <a:xfrm>
              <a:off x="3550649" y="160770"/>
              <a:ext cx="2906960" cy="174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46"/>
                </a:lnSpc>
              </a:pPr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Workflow</a:t>
              </a:r>
            </a:p>
          </p:txBody>
        </p:sp>
      </p:grpSp>
      <p:pic>
        <p:nvPicPr>
          <p:cNvPr id="7" name="Picture 6" descr="A bunch of grapes on a vine&#10;&#10;Description automatically generated">
            <a:extLst>
              <a:ext uri="{FF2B5EF4-FFF2-40B4-BE49-F238E27FC236}">
                <a16:creationId xmlns:a16="http://schemas.microsoft.com/office/drawing/2014/main" id="{84F91031-029B-0ED3-DC25-6FA43D88BB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61" y="1305919"/>
            <a:ext cx="3669170" cy="2443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6"/>
          <p:cNvSpPr txBox="1"/>
          <p:nvPr/>
        </p:nvSpPr>
        <p:spPr>
          <a:xfrm>
            <a:off x="3971049" y="699503"/>
            <a:ext cx="1632012" cy="12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48"/>
              </a:lnSpc>
            </a:pPr>
            <a:r>
              <a:rPr lang="en-US" sz="1800">
                <a:solidFill>
                  <a:srgbClr val="487307"/>
                </a:solidFill>
                <a:latin typeface="Nunito Sans Bold"/>
              </a:rPr>
              <a:t>Step by Step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C85A56-BB45-7635-5F24-4F44B84813C0}"/>
              </a:ext>
            </a:extLst>
          </p:cNvPr>
          <p:cNvGrpSpPr/>
          <p:nvPr/>
        </p:nvGrpSpPr>
        <p:grpSpPr>
          <a:xfrm>
            <a:off x="4352151" y="2093559"/>
            <a:ext cx="3105036" cy="520953"/>
            <a:chOff x="4502457" y="1540940"/>
            <a:chExt cx="3105036" cy="520953"/>
          </a:xfrm>
        </p:grpSpPr>
        <p:sp>
          <p:nvSpPr>
            <p:cNvPr id="28" name="TextBox 28"/>
            <p:cNvSpPr txBox="1"/>
            <p:nvPr/>
          </p:nvSpPr>
          <p:spPr>
            <a:xfrm>
              <a:off x="4798328" y="1877227"/>
              <a:ext cx="2809165" cy="1846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rgbClr val="141414"/>
                  </a:solidFill>
                  <a:latin typeface="Source Sans Pro"/>
                  <a:ea typeface="Source Sans Pro"/>
                </a:rPr>
                <a:t>Analyzed Data to reveal meaningful insights</a:t>
              </a:r>
              <a:endParaRPr lang="en-US" sz="120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787055" y="1724445"/>
              <a:ext cx="1493865" cy="1363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708"/>
                </a:lnSpc>
              </a:pPr>
              <a:r>
                <a:rPr lang="en-US" sz="1800">
                  <a:solidFill>
                    <a:srgbClr val="487307"/>
                  </a:solidFill>
                  <a:latin typeface="Nunito Sans Bold"/>
                </a:rPr>
                <a:t>EDA</a:t>
              </a:r>
              <a:endParaRPr lang="en-US" sz="1800"/>
            </a:p>
          </p:txBody>
        </p:sp>
        <p:pic>
          <p:nvPicPr>
            <p:cNvPr id="41" name="Picture 40" descr="A green graph with a magnifying glass&#10;&#10;Description automatically generated">
              <a:extLst>
                <a:ext uri="{FF2B5EF4-FFF2-40B4-BE49-F238E27FC236}">
                  <a16:creationId xmlns:a16="http://schemas.microsoft.com/office/drawing/2014/main" id="{3C7D7774-EB71-D170-A81F-1BE9DACB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457" y="1540940"/>
              <a:ext cx="257463" cy="33726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59060-E56C-B4C0-8515-365F8724F8E5}"/>
              </a:ext>
            </a:extLst>
          </p:cNvPr>
          <p:cNvGrpSpPr/>
          <p:nvPr/>
        </p:nvGrpSpPr>
        <p:grpSpPr>
          <a:xfrm>
            <a:off x="4283041" y="2863215"/>
            <a:ext cx="2628766" cy="496042"/>
            <a:chOff x="4283041" y="2863215"/>
            <a:chExt cx="2628766" cy="496042"/>
          </a:xfrm>
        </p:grpSpPr>
        <p:sp>
          <p:nvSpPr>
            <p:cNvPr id="21" name="TextBox 21"/>
            <p:cNvSpPr txBox="1"/>
            <p:nvPr/>
          </p:nvSpPr>
          <p:spPr>
            <a:xfrm>
              <a:off x="4578812" y="3174591"/>
              <a:ext cx="2332995" cy="1846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rgbClr val="141414"/>
                  </a:solidFill>
                  <a:latin typeface="Source Sans Pro"/>
                  <a:ea typeface="Source Sans Pro"/>
                </a:rPr>
                <a:t>Trained Models for Optimal Results</a:t>
              </a:r>
              <a:endParaRPr lang="en-US" sz="12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567640" y="3023922"/>
              <a:ext cx="1643765" cy="1363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708"/>
                </a:lnSpc>
              </a:pPr>
              <a:r>
                <a:rPr lang="en-US" sz="1800">
                  <a:solidFill>
                    <a:srgbClr val="487307"/>
                  </a:solidFill>
                  <a:latin typeface="Nunito Sans Bold"/>
                </a:rPr>
                <a:t>Model Testing</a:t>
              </a:r>
              <a:endParaRPr lang="en-US" sz="1800"/>
            </a:p>
          </p:txBody>
        </p:sp>
        <p:pic>
          <p:nvPicPr>
            <p:cNvPr id="24" name="Picture 23" descr="A green brain with circuit board&#10;&#10;Description automatically generated">
              <a:extLst>
                <a:ext uri="{FF2B5EF4-FFF2-40B4-BE49-F238E27FC236}">
                  <a16:creationId xmlns:a16="http://schemas.microsoft.com/office/drawing/2014/main" id="{0821D4E6-5161-2516-BCC6-7EDAE10A3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041" y="2863215"/>
              <a:ext cx="252380" cy="33060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A3FFE-C332-A1ED-F478-20649F7EC05C}"/>
              </a:ext>
            </a:extLst>
          </p:cNvPr>
          <p:cNvGrpSpPr/>
          <p:nvPr/>
        </p:nvGrpSpPr>
        <p:grpSpPr>
          <a:xfrm>
            <a:off x="4358508" y="3620550"/>
            <a:ext cx="3191692" cy="515273"/>
            <a:chOff x="4502269" y="2698633"/>
            <a:chExt cx="3191692" cy="515273"/>
          </a:xfrm>
        </p:grpSpPr>
        <p:sp>
          <p:nvSpPr>
            <p:cNvPr id="17" name="TextBox 17"/>
            <p:cNvSpPr txBox="1"/>
            <p:nvPr/>
          </p:nvSpPr>
          <p:spPr>
            <a:xfrm>
              <a:off x="4776982" y="3029240"/>
              <a:ext cx="2916979" cy="1846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rgbClr val="141414"/>
                  </a:solidFill>
                  <a:latin typeface="Source Sans Pro"/>
                  <a:ea typeface="Source Sans Pro"/>
                </a:rPr>
                <a:t>Formulated a strategy to attain our objective</a:t>
              </a:r>
              <a:endParaRPr lang="en-US"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788155" y="2856638"/>
              <a:ext cx="1493865" cy="1363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708"/>
                </a:lnSpc>
              </a:pPr>
              <a:r>
                <a:rPr lang="en-US" sz="1800">
                  <a:solidFill>
                    <a:srgbClr val="487307"/>
                  </a:solidFill>
                  <a:latin typeface="Nunito Sans Bold"/>
                </a:rPr>
                <a:t>Idea Proposal</a:t>
              </a:r>
              <a:endParaRPr lang="en-US" sz="1800"/>
            </a:p>
          </p:txBody>
        </p:sp>
        <p:pic>
          <p:nvPicPr>
            <p:cNvPr id="43" name="Picture 42" descr="A green light bulb with rays of light&#10;&#10;Description automatically generated">
              <a:extLst>
                <a:ext uri="{FF2B5EF4-FFF2-40B4-BE49-F238E27FC236}">
                  <a16:creationId xmlns:a16="http://schemas.microsoft.com/office/drawing/2014/main" id="{17EC6AE5-8394-71A4-1901-757CDC57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269" y="2698633"/>
              <a:ext cx="252380" cy="33060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5D9CF8-4026-18E1-C2C3-2D60A890003D}"/>
              </a:ext>
            </a:extLst>
          </p:cNvPr>
          <p:cNvGrpSpPr/>
          <p:nvPr/>
        </p:nvGrpSpPr>
        <p:grpSpPr>
          <a:xfrm>
            <a:off x="4353231" y="1297335"/>
            <a:ext cx="3100328" cy="515272"/>
            <a:chOff x="4502457" y="959344"/>
            <a:chExt cx="3100328" cy="515272"/>
          </a:xfrm>
        </p:grpSpPr>
        <p:sp>
          <p:nvSpPr>
            <p:cNvPr id="13" name="TextBox 13"/>
            <p:cNvSpPr txBox="1"/>
            <p:nvPr/>
          </p:nvSpPr>
          <p:spPr>
            <a:xfrm>
              <a:off x="4793620" y="1289950"/>
              <a:ext cx="2809165" cy="1846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rgbClr val="141414"/>
                  </a:solidFill>
                  <a:latin typeface="Source Sans Pro"/>
                </a:rPr>
                <a:t>Data Preprocessing for better perspective</a:t>
              </a:r>
              <a:endParaRPr 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793620" y="1156930"/>
              <a:ext cx="1493865" cy="1365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708"/>
                </a:lnSpc>
              </a:pPr>
              <a:r>
                <a:rPr lang="en-US" sz="1800">
                  <a:solidFill>
                    <a:srgbClr val="487307"/>
                  </a:solidFill>
                  <a:latin typeface="Nunito Sans Bold"/>
                </a:rPr>
                <a:t>Data Process</a:t>
              </a:r>
            </a:p>
          </p:txBody>
        </p:sp>
        <p:pic>
          <p:nvPicPr>
            <p:cNvPr id="47" name="Picture 46" descr="A green logo with arrows and a gear&#10;&#10;Description automatically generated">
              <a:extLst>
                <a:ext uri="{FF2B5EF4-FFF2-40B4-BE49-F238E27FC236}">
                  <a16:creationId xmlns:a16="http://schemas.microsoft.com/office/drawing/2014/main" id="{E2E447A0-53B4-9CD8-F02E-989D3F775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457" y="959344"/>
              <a:ext cx="252380" cy="33060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D974672-DBBF-5818-6602-968E1A971C09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65" name="Group 18">
              <a:extLst>
                <a:ext uri="{FF2B5EF4-FFF2-40B4-BE49-F238E27FC236}">
                  <a16:creationId xmlns:a16="http://schemas.microsoft.com/office/drawing/2014/main" id="{730F9E8F-7F84-2A75-D4CB-EEEFB1A2D85A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67" name="Freeform 19">
                <a:extLst>
                  <a:ext uri="{FF2B5EF4-FFF2-40B4-BE49-F238E27FC236}">
                    <a16:creationId xmlns:a16="http://schemas.microsoft.com/office/drawing/2014/main" id="{FB9AF5B8-8A57-35BA-7F1B-5CA65536DB19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661051-957D-778A-A955-8AAE64702CBA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6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4" name="Freeform 2">
            <a:extLst>
              <a:ext uri="{FF2B5EF4-FFF2-40B4-BE49-F238E27FC236}">
                <a16:creationId xmlns:a16="http://schemas.microsoft.com/office/drawing/2014/main" id="{2C7AE77D-B123-1513-B28D-6EACF426EAF0}"/>
              </a:ext>
            </a:extLst>
          </p:cNvPr>
          <p:cNvSpPr/>
          <p:nvPr/>
        </p:nvSpPr>
        <p:spPr>
          <a:xfrm>
            <a:off x="-1205385" y="781332"/>
            <a:ext cx="2405573" cy="244979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6"/>
                </a:lnTo>
                <a:lnTo>
                  <a:pt x="0" y="45025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2" name="AutoShape 18">
            <a:extLst>
              <a:ext uri="{FF2B5EF4-FFF2-40B4-BE49-F238E27FC236}">
                <a16:creationId xmlns:a16="http://schemas.microsoft.com/office/drawing/2014/main" id="{6661BC9F-9CA5-F30C-AEE0-2DBA65D787C3}"/>
              </a:ext>
            </a:extLst>
          </p:cNvPr>
          <p:cNvSpPr>
            <a:spLocks/>
          </p:cNvSpPr>
          <p:nvPr/>
        </p:nvSpPr>
        <p:spPr>
          <a:xfrm>
            <a:off x="4348623" y="1916210"/>
            <a:ext cx="2212051" cy="3595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3" name="AutoShape 18">
            <a:extLst>
              <a:ext uri="{FF2B5EF4-FFF2-40B4-BE49-F238E27FC236}">
                <a16:creationId xmlns:a16="http://schemas.microsoft.com/office/drawing/2014/main" id="{3EDB71F5-F29F-EA11-3378-ED1F6D18E201}"/>
              </a:ext>
            </a:extLst>
          </p:cNvPr>
          <p:cNvSpPr>
            <a:spLocks/>
          </p:cNvSpPr>
          <p:nvPr/>
        </p:nvSpPr>
        <p:spPr>
          <a:xfrm>
            <a:off x="4341750" y="2700253"/>
            <a:ext cx="2179832" cy="2293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8" name="AutoShape 18">
            <a:extLst>
              <a:ext uri="{FF2B5EF4-FFF2-40B4-BE49-F238E27FC236}">
                <a16:creationId xmlns:a16="http://schemas.microsoft.com/office/drawing/2014/main" id="{DE84CC0C-6148-553B-9E7A-5E462F4B3D72}"/>
              </a:ext>
            </a:extLst>
          </p:cNvPr>
          <p:cNvSpPr>
            <a:spLocks/>
          </p:cNvSpPr>
          <p:nvPr/>
        </p:nvSpPr>
        <p:spPr>
          <a:xfrm>
            <a:off x="4341485" y="3475549"/>
            <a:ext cx="2173267" cy="6493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D6C537-5118-2063-C189-EBC0820CA77F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42" name="Group 16">
              <a:extLst>
                <a:ext uri="{FF2B5EF4-FFF2-40B4-BE49-F238E27FC236}">
                  <a16:creationId xmlns:a16="http://schemas.microsoft.com/office/drawing/2014/main" id="{5C53191D-8D40-30CC-2332-258297DCE233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AC398D3A-04ED-FDC9-20B2-A988D94A0740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44" name="Picture 43" descr="A close up of a logo">
              <a:extLst>
                <a:ext uri="{FF2B5EF4-FFF2-40B4-BE49-F238E27FC236}">
                  <a16:creationId xmlns:a16="http://schemas.microsoft.com/office/drawing/2014/main" id="{2BCFECAD-5B0D-1AD8-4702-0187FB0E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DB19FF7-A70B-66EE-998B-C28F6232D4AE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56" name="Group 18">
              <a:extLst>
                <a:ext uri="{FF2B5EF4-FFF2-40B4-BE49-F238E27FC236}">
                  <a16:creationId xmlns:a16="http://schemas.microsoft.com/office/drawing/2014/main" id="{F9E09B42-055F-B019-B762-8E68187361BB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58" name="Freeform 19">
                <a:extLst>
                  <a:ext uri="{FF2B5EF4-FFF2-40B4-BE49-F238E27FC236}">
                    <a16:creationId xmlns:a16="http://schemas.microsoft.com/office/drawing/2014/main" id="{35C9D362-7E20-7BCD-44E3-76D766AF1B6E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57" name="Picture 56" descr="A black and white logo">
              <a:extLst>
                <a:ext uri="{FF2B5EF4-FFF2-40B4-BE49-F238E27FC236}">
                  <a16:creationId xmlns:a16="http://schemas.microsoft.com/office/drawing/2014/main" id="{70295838-C85F-9F96-FA7B-23318738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sp>
        <p:nvSpPr>
          <p:cNvPr id="60" name="Freeform 2">
            <a:extLst>
              <a:ext uri="{FF2B5EF4-FFF2-40B4-BE49-F238E27FC236}">
                <a16:creationId xmlns:a16="http://schemas.microsoft.com/office/drawing/2014/main" id="{FABD88A7-A854-BE0D-9FCC-E735DE272BAB}"/>
              </a:ext>
            </a:extLst>
          </p:cNvPr>
          <p:cNvSpPr/>
          <p:nvPr/>
        </p:nvSpPr>
        <p:spPr>
          <a:xfrm>
            <a:off x="7789862" y="1303615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F4271F9-8D63-8C44-B830-A571299D77A8}"/>
              </a:ext>
            </a:extLst>
          </p:cNvPr>
          <p:cNvSpPr/>
          <p:nvPr/>
        </p:nvSpPr>
        <p:spPr>
          <a:xfrm>
            <a:off x="6962387" y="-178564"/>
            <a:ext cx="2190522" cy="4504558"/>
          </a:xfrm>
          <a:custGeom>
            <a:avLst/>
            <a:gdLst/>
            <a:ahLst/>
            <a:cxnLst/>
            <a:rect l="l" t="t" r="r" b="b"/>
            <a:pathLst>
              <a:path w="2611344" h="6191116">
                <a:moveTo>
                  <a:pt x="2486884" y="6191116"/>
                </a:moveTo>
                <a:lnTo>
                  <a:pt x="124460" y="6191116"/>
                </a:lnTo>
                <a:cubicBezTo>
                  <a:pt x="55880" y="6191116"/>
                  <a:pt x="0" y="6135236"/>
                  <a:pt x="0" y="606665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486884" y="0"/>
                </a:lnTo>
                <a:cubicBezTo>
                  <a:pt x="2555464" y="0"/>
                  <a:pt x="2611344" y="55880"/>
                  <a:pt x="2611344" y="124460"/>
                </a:cubicBezTo>
                <a:lnTo>
                  <a:pt x="2611344" y="6066656"/>
                </a:lnTo>
                <a:cubicBezTo>
                  <a:pt x="2611344" y="6135236"/>
                  <a:pt x="2555464" y="6191116"/>
                  <a:pt x="2486884" y="6191116"/>
                </a:cubicBezTo>
                <a:close/>
              </a:path>
            </a:pathLst>
          </a:custGeom>
          <a:solidFill>
            <a:srgbClr val="487307">
              <a:alpha val="5000"/>
            </a:srgbClr>
          </a:solid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71" name="Freeform 2">
            <a:extLst>
              <a:ext uri="{FF2B5EF4-FFF2-40B4-BE49-F238E27FC236}">
                <a16:creationId xmlns:a16="http://schemas.microsoft.com/office/drawing/2014/main" id="{A41519FF-B70C-E347-3864-CAC3C41B6BB8}"/>
              </a:ext>
            </a:extLst>
          </p:cNvPr>
          <p:cNvSpPr/>
          <p:nvPr/>
        </p:nvSpPr>
        <p:spPr>
          <a:xfrm>
            <a:off x="-1354139" y="1043938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33805E-BCC8-4A78-2355-19EE3427A62D}"/>
              </a:ext>
            </a:extLst>
          </p:cNvPr>
          <p:cNvGrpSpPr/>
          <p:nvPr/>
        </p:nvGrpSpPr>
        <p:grpSpPr>
          <a:xfrm>
            <a:off x="-272745" y="1283368"/>
            <a:ext cx="2496651" cy="1553339"/>
            <a:chOff x="4020676" y="-160951"/>
            <a:chExt cx="1832454" cy="57600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17C1CDBC-112D-0F0B-55AD-0060BC6FBD4C}"/>
                </a:ext>
              </a:extLst>
            </p:cNvPr>
            <p:cNvGrpSpPr/>
            <p:nvPr/>
          </p:nvGrpSpPr>
          <p:grpSpPr>
            <a:xfrm>
              <a:off x="4047864" y="-160951"/>
              <a:ext cx="1805266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56046E82-ABD8-258F-2ADC-4FA9D4427014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21" name="TextBox 50">
              <a:extLst>
                <a:ext uri="{FF2B5EF4-FFF2-40B4-BE49-F238E27FC236}">
                  <a16:creationId xmlns:a16="http://schemas.microsoft.com/office/drawing/2014/main" id="{8C2FB191-2017-0ED4-E708-5DD46F5BABD7}"/>
                </a:ext>
              </a:extLst>
            </p:cNvPr>
            <p:cNvSpPr txBox="1"/>
            <p:nvPr/>
          </p:nvSpPr>
          <p:spPr>
            <a:xfrm>
              <a:off x="4020676" y="-26879"/>
              <a:ext cx="1805266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solidFill>
                  <a:schemeClr val="bg1"/>
                </a:solidFill>
                <a:latin typeface="Nunito Sans Heavy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7783D2-D07D-029C-9DA3-025842ACD6DA}"/>
              </a:ext>
            </a:extLst>
          </p:cNvPr>
          <p:cNvSpPr txBox="1"/>
          <p:nvPr/>
        </p:nvSpPr>
        <p:spPr>
          <a:xfrm>
            <a:off x="50232" y="1327614"/>
            <a:ext cx="2157654" cy="1630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SzPct val="85000"/>
              <a:buFont typeface="+mj-lt"/>
              <a:buAutoNum type="arabicPeriod"/>
            </a:pPr>
            <a:r>
              <a:rPr lang="en-GB" sz="1400" b="1">
                <a:solidFill>
                  <a:schemeClr val="bg1"/>
                </a:solidFill>
                <a:latin typeface="Nunito Sans Bold"/>
              </a:rPr>
              <a:t>Pinot </a:t>
            </a:r>
            <a:r>
              <a:rPr lang="en-US" sz="1400" b="1">
                <a:solidFill>
                  <a:schemeClr val="bg1"/>
                </a:solidFill>
                <a:latin typeface="Nunito Sans Bold"/>
              </a:rPr>
              <a:t>Noir</a:t>
            </a:r>
            <a:endParaRPr lang="en-GB" sz="1400" b="1">
              <a:solidFill>
                <a:schemeClr val="bg1"/>
              </a:solidFill>
              <a:latin typeface="Nunito Sans Bold"/>
            </a:endParaRPr>
          </a:p>
          <a:p>
            <a:pPr marL="342900" indent="-342900">
              <a:buSzPct val="85000"/>
              <a:buFont typeface="+mj-lt"/>
              <a:buAutoNum type="arabicPeriod"/>
            </a:pPr>
            <a:r>
              <a:rPr lang="en-GB" sz="1400" b="1" err="1">
                <a:solidFill>
                  <a:schemeClr val="bg1"/>
                </a:solidFill>
                <a:latin typeface="Nunito Sans Bold"/>
              </a:rPr>
              <a:t>Moschofilero</a:t>
            </a:r>
            <a:r>
              <a:rPr lang="en-GB" sz="1400" b="1">
                <a:solidFill>
                  <a:schemeClr val="bg1"/>
                </a:solidFill>
                <a:latin typeface="Nunito Sans Bold"/>
              </a:rPr>
              <a:t> </a:t>
            </a:r>
          </a:p>
          <a:p>
            <a:pPr marL="342900" indent="-342900">
              <a:buSzPct val="85000"/>
              <a:buFont typeface="+mj-lt"/>
              <a:buAutoNum type="arabicPeriod"/>
            </a:pPr>
            <a:r>
              <a:rPr lang="en-GB" sz="1400" b="1" err="1">
                <a:solidFill>
                  <a:schemeClr val="bg1"/>
                </a:solidFill>
                <a:latin typeface="Nunito Sans Bold"/>
              </a:rPr>
              <a:t>Portugieser</a:t>
            </a:r>
            <a:endParaRPr lang="en-GB" sz="1400" b="1">
              <a:solidFill>
                <a:schemeClr val="bg1"/>
              </a:solidFill>
              <a:latin typeface="Nunito Sans Bold"/>
            </a:endParaRPr>
          </a:p>
          <a:p>
            <a:pPr marL="342900" indent="-342900">
              <a:buSzPct val="85000"/>
              <a:buFont typeface="+mj-lt"/>
              <a:buAutoNum type="arabicPeriod"/>
            </a:pPr>
            <a:r>
              <a:rPr lang="en-GB" sz="1400" b="1">
                <a:solidFill>
                  <a:schemeClr val="bg1"/>
                </a:solidFill>
                <a:latin typeface="Nunito Sans Bold"/>
              </a:rPr>
              <a:t>Merlot</a:t>
            </a:r>
          </a:p>
          <a:p>
            <a:pPr marL="342900" indent="-342900">
              <a:buSzPct val="85000"/>
              <a:buFont typeface="+mj-lt"/>
              <a:buAutoNum type="arabicPeriod"/>
            </a:pPr>
            <a:r>
              <a:rPr lang="en-GB" sz="1400" b="1">
                <a:solidFill>
                  <a:schemeClr val="bg1"/>
                </a:solidFill>
                <a:latin typeface="Nunito Sans Bold"/>
              </a:rPr>
              <a:t>Sauvignon Blanc</a:t>
            </a:r>
          </a:p>
          <a:p>
            <a:pPr marL="342900" indent="-342900">
              <a:buSzPct val="85000"/>
              <a:buFont typeface="+mj-lt"/>
              <a:buAutoNum type="arabicPeriod"/>
            </a:pPr>
            <a:r>
              <a:rPr lang="en-GB" sz="1400" b="1">
                <a:solidFill>
                  <a:schemeClr val="bg1"/>
                </a:solidFill>
                <a:latin typeface="Nunito Sans Bold"/>
              </a:rPr>
              <a:t>Cabernet Sauvignon</a:t>
            </a:r>
            <a:endParaRPr lang="el-GR" sz="1400" b="1">
              <a:solidFill>
                <a:schemeClr val="bg1"/>
              </a:solidFill>
              <a:latin typeface="Nunito Sans Bold"/>
            </a:endParaRPr>
          </a:p>
          <a:p>
            <a:pPr marL="342900" indent="-342900">
              <a:buSzPct val="85000"/>
              <a:buFont typeface="+mj-lt"/>
              <a:buAutoNum type="arabicPeriod"/>
            </a:pPr>
            <a:r>
              <a:rPr lang="en-GB" sz="1400" b="1" err="1">
                <a:solidFill>
                  <a:schemeClr val="bg1"/>
                </a:solidFill>
                <a:latin typeface="Nunito Sans Bold"/>
              </a:rPr>
              <a:t>Dunkelfelder</a:t>
            </a:r>
            <a:endParaRPr lang="en-GB" sz="1400" b="1">
              <a:solidFill>
                <a:schemeClr val="bg1"/>
              </a:solidFill>
              <a:latin typeface="Nunito Sans Bold"/>
            </a:endParaRPr>
          </a:p>
          <a:p>
            <a:pPr marL="94615" indent="-94615">
              <a:buFont typeface="Arial"/>
              <a:buChar char="•"/>
            </a:pPr>
            <a:endParaRPr lang="en-GB" sz="597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292691" y="689864"/>
            <a:ext cx="1469640" cy="12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33"/>
              </a:lnSpc>
            </a:pPr>
            <a:r>
              <a:rPr lang="en-US" sz="1800">
                <a:solidFill>
                  <a:srgbClr val="487307"/>
                </a:solidFill>
                <a:latin typeface="Nunito Sans Bold"/>
              </a:rPr>
              <a:t>Grapes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7DBE29-7F72-FE51-839D-5ED9A586AF1A}"/>
              </a:ext>
            </a:extLst>
          </p:cNvPr>
          <p:cNvGrpSpPr/>
          <p:nvPr/>
        </p:nvGrpSpPr>
        <p:grpSpPr>
          <a:xfrm>
            <a:off x="6834767" y="1780807"/>
            <a:ext cx="1766874" cy="2623979"/>
            <a:chOff x="7234861" y="1898659"/>
            <a:chExt cx="2823336" cy="3942235"/>
          </a:xfrm>
        </p:grpSpPr>
        <p:sp>
          <p:nvSpPr>
            <p:cNvPr id="12" name="TextBox 12"/>
            <p:cNvSpPr txBox="1"/>
            <p:nvPr/>
          </p:nvSpPr>
          <p:spPr>
            <a:xfrm>
              <a:off x="7620893" y="4811947"/>
              <a:ext cx="2051272" cy="216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728"/>
                </a:lnSpc>
              </a:pPr>
              <a:r>
                <a:rPr lang="en-US" sz="2000">
                  <a:solidFill>
                    <a:srgbClr val="141414"/>
                  </a:solidFill>
                  <a:latin typeface="Nunito Sans Heavy"/>
                </a:rPr>
                <a:t>Berries</a:t>
              </a:r>
              <a:endParaRPr lang="en-US" sz="20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234861" y="5008574"/>
              <a:ext cx="2823336" cy="83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rgbClr val="37415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lt"/>
                </a:rPr>
                <a:t>Berry stage:</a:t>
              </a:r>
            </a:p>
            <a:p>
              <a:pPr algn="ctr"/>
              <a:r>
                <a:rPr lang="en-US" sz="1200">
                  <a:solidFill>
                    <a:srgbClr val="37415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lt"/>
                </a:rPr>
                <a:t>Small fleshy fruits</a:t>
              </a:r>
            </a:p>
            <a:p>
              <a:pPr algn="ctr"/>
              <a:r>
                <a:rPr lang="en-US" sz="1200">
                  <a:solidFill>
                    <a:srgbClr val="37415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lt"/>
                </a:rPr>
                <a:t>BBCH: 81-89</a:t>
              </a:r>
            </a:p>
          </p:txBody>
        </p:sp>
        <p:pic>
          <p:nvPicPr>
            <p:cNvPr id="25" name="Picture 24" descr="A close-up of a bunch of grapes&#10;&#10;Description automatically generated">
              <a:extLst>
                <a:ext uri="{FF2B5EF4-FFF2-40B4-BE49-F238E27FC236}">
                  <a16:creationId xmlns:a16="http://schemas.microsoft.com/office/drawing/2014/main" id="{0E43C6ED-AE00-698D-5F2A-680B63773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4" y="1898659"/>
              <a:ext cx="1748251" cy="2663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F076CD-A729-6275-5FE4-DD6D78842251}"/>
              </a:ext>
            </a:extLst>
          </p:cNvPr>
          <p:cNvGrpSpPr/>
          <p:nvPr/>
        </p:nvGrpSpPr>
        <p:grpSpPr>
          <a:xfrm>
            <a:off x="2836527" y="1323187"/>
            <a:ext cx="1755581" cy="3081600"/>
            <a:chOff x="2601445" y="1859927"/>
            <a:chExt cx="2805294" cy="312427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FC43900-D78D-87F8-E407-155BA4B760D5}"/>
                </a:ext>
              </a:extLst>
            </p:cNvPr>
            <p:cNvGrpSpPr/>
            <p:nvPr/>
          </p:nvGrpSpPr>
          <p:grpSpPr>
            <a:xfrm>
              <a:off x="2601445" y="4289619"/>
              <a:ext cx="2805294" cy="694580"/>
              <a:chOff x="2468433" y="4437672"/>
              <a:chExt cx="2805294" cy="694580"/>
            </a:xfrm>
          </p:grpSpPr>
          <p:sp>
            <p:nvSpPr>
              <p:cNvPr id="10" name="TextBox 10"/>
              <p:cNvSpPr txBox="1"/>
              <p:nvPr/>
            </p:nvSpPr>
            <p:spPr>
              <a:xfrm>
                <a:off x="2853114" y="4437672"/>
                <a:ext cx="2051273" cy="14626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728"/>
                  </a:lnSpc>
                </a:pPr>
                <a:r>
                  <a:rPr lang="en-US" sz="2000">
                    <a:solidFill>
                      <a:srgbClr val="141414"/>
                    </a:solidFill>
                    <a:latin typeface="Nunito Sans Heavy"/>
                  </a:rPr>
                  <a:t>Bud</a:t>
                </a:r>
                <a:endParaRPr lang="en-US" sz="1800">
                  <a:solidFill>
                    <a:srgbClr val="141414"/>
                  </a:solidFill>
                  <a:latin typeface="Nunito Sans Heavy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2468433" y="4570582"/>
                <a:ext cx="2805294" cy="5616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>
                    <a:solidFill>
                      <a:srgbClr val="37415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lt"/>
                  </a:rPr>
                  <a:t>Bud stage:</a:t>
                </a:r>
              </a:p>
              <a:p>
                <a:pPr algn="ctr"/>
                <a:r>
                  <a:rPr lang="en-US" sz="1200">
                    <a:solidFill>
                      <a:srgbClr val="37415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lt"/>
                  </a:rPr>
                  <a:t>Shoot tip closed</a:t>
                </a:r>
              </a:p>
              <a:p>
                <a:pPr algn="ctr"/>
                <a:r>
                  <a:rPr lang="en-US" sz="1200">
                    <a:solidFill>
                      <a:srgbClr val="37415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lt"/>
                  </a:rPr>
                  <a:t>BBCH: 0-9</a:t>
                </a:r>
              </a:p>
            </p:txBody>
          </p:sp>
        </p:grpSp>
        <p:pic>
          <p:nvPicPr>
            <p:cNvPr id="24" name="Picture 23" descr="A branch with green leaves&#10;&#10;Description automatically generated">
              <a:extLst>
                <a:ext uri="{FF2B5EF4-FFF2-40B4-BE49-F238E27FC236}">
                  <a16:creationId xmlns:a16="http://schemas.microsoft.com/office/drawing/2014/main" id="{F16C845C-2CA4-C924-EF3D-39D36D6C0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4148" y="1859927"/>
              <a:ext cx="2339884" cy="236139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7F3C4A-9FA4-F4B0-2AB6-E89F7A668C12}"/>
              </a:ext>
            </a:extLst>
          </p:cNvPr>
          <p:cNvGrpSpPr/>
          <p:nvPr/>
        </p:nvGrpSpPr>
        <p:grpSpPr>
          <a:xfrm>
            <a:off x="4719728" y="985812"/>
            <a:ext cx="1817629" cy="3377229"/>
            <a:chOff x="4920782" y="1812837"/>
            <a:chExt cx="2904438" cy="3724876"/>
          </a:xfrm>
        </p:grpSpPr>
        <p:sp>
          <p:nvSpPr>
            <p:cNvPr id="11" name="TextBox 11"/>
            <p:cNvSpPr txBox="1"/>
            <p:nvPr/>
          </p:nvSpPr>
          <p:spPr>
            <a:xfrm>
              <a:off x="4920782" y="1812837"/>
              <a:ext cx="2904438" cy="1732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728"/>
                </a:lnSpc>
              </a:pPr>
              <a:r>
                <a:rPr lang="en-US" sz="2000">
                  <a:solidFill>
                    <a:srgbClr val="141414"/>
                  </a:solidFill>
                  <a:latin typeface="Nunito Sans Heavy"/>
                </a:rPr>
                <a:t>Inflorescence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089881" y="2014204"/>
              <a:ext cx="2469570" cy="6110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rgbClr val="37415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lt"/>
                </a:rPr>
                <a:t>Inflorescence stage:</a:t>
              </a:r>
            </a:p>
            <a:p>
              <a:pPr algn="ctr"/>
              <a:r>
                <a:rPr lang="en-US" sz="1200">
                  <a:solidFill>
                    <a:srgbClr val="37415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lt"/>
                </a:rPr>
                <a:t>Visible clustered flowers</a:t>
              </a:r>
            </a:p>
            <a:p>
              <a:pPr algn="ctr"/>
              <a:r>
                <a:rPr lang="en-US" sz="1200">
                  <a:solidFill>
                    <a:srgbClr val="37415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lt"/>
                </a:rPr>
                <a:t>BBCH: 53-57</a:t>
              </a:r>
              <a:endParaRPr lang="en-US" sz="120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5" name="Picture 4" descr="A green plant with small buds&#10;&#10;Description automatically generated">
              <a:extLst>
                <a:ext uri="{FF2B5EF4-FFF2-40B4-BE49-F238E27FC236}">
                  <a16:creationId xmlns:a16="http://schemas.microsoft.com/office/drawing/2014/main" id="{A382879D-76DB-13C3-8C5E-89CA772F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924050" y="3121684"/>
              <a:ext cx="2888051" cy="194400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7A65FB63-2694-C014-06C1-B31442A33070}"/>
              </a:ext>
            </a:extLst>
          </p:cNvPr>
          <p:cNvSpPr txBox="1"/>
          <p:nvPr/>
        </p:nvSpPr>
        <p:spPr>
          <a:xfrm>
            <a:off x="80985" y="865027"/>
            <a:ext cx="1188298" cy="211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9"/>
              </a:lnSpc>
            </a:pPr>
            <a:r>
              <a:rPr lang="en-US" sz="2000">
                <a:solidFill>
                  <a:srgbClr val="141414"/>
                </a:solidFill>
                <a:latin typeface="Nunito Sans Heavy"/>
              </a:rPr>
              <a:t>Varieties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5EF3740-0A8B-33FB-3DE4-4D84E2778232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75" name="Group 18">
              <a:extLst>
                <a:ext uri="{FF2B5EF4-FFF2-40B4-BE49-F238E27FC236}">
                  <a16:creationId xmlns:a16="http://schemas.microsoft.com/office/drawing/2014/main" id="{77067F35-79B8-6499-6857-FD6AF4995CD3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77" name="Freeform 19">
                <a:extLst>
                  <a:ext uri="{FF2B5EF4-FFF2-40B4-BE49-F238E27FC236}">
                    <a16:creationId xmlns:a16="http://schemas.microsoft.com/office/drawing/2014/main" id="{3DD6653F-56CD-2DBC-4F34-EAA60CD7CF01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28081E-BA81-CA1D-DDA6-495EA0E436B1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7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37" name="Freeform 2">
            <a:extLst>
              <a:ext uri="{FF2B5EF4-FFF2-40B4-BE49-F238E27FC236}">
                <a16:creationId xmlns:a16="http://schemas.microsoft.com/office/drawing/2014/main" id="{32161CBF-32C3-0EB0-80ED-11C588872AA1}"/>
              </a:ext>
            </a:extLst>
          </p:cNvPr>
          <p:cNvSpPr/>
          <p:nvPr/>
        </p:nvSpPr>
        <p:spPr>
          <a:xfrm>
            <a:off x="7789862" y="1303615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4F4EF9-6ED5-6BAF-6FB4-DAC3C77C8CD7}"/>
              </a:ext>
            </a:extLst>
          </p:cNvPr>
          <p:cNvGrpSpPr/>
          <p:nvPr/>
        </p:nvGrpSpPr>
        <p:grpSpPr>
          <a:xfrm>
            <a:off x="2836719" y="-230273"/>
            <a:ext cx="3470559" cy="719285"/>
            <a:chOff x="3513261" y="-97405"/>
            <a:chExt cx="2906960" cy="5760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A2DDFBC-4B7A-7874-40C3-6167EAEA0441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51" name="Group 16">
                <a:extLst>
                  <a:ext uri="{FF2B5EF4-FFF2-40B4-BE49-F238E27FC236}">
                    <a16:creationId xmlns:a16="http://schemas.microsoft.com/office/drawing/2014/main" id="{5857FAA4-0C76-3F3E-8A32-3E750F98FDEB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-1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9E4AD036-86FE-431B-7E41-6197F095B0FB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52" name="TextBox 50">
                <a:extLst>
                  <a:ext uri="{FF2B5EF4-FFF2-40B4-BE49-F238E27FC236}">
                    <a16:creationId xmlns:a16="http://schemas.microsoft.com/office/drawing/2014/main" id="{634B6560-D8E9-8323-758B-70B6AAD30E6F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7C54FCD-A059-5587-2E8F-24771015E333}"/>
                </a:ext>
              </a:extLst>
            </p:cNvPr>
            <p:cNvSpPr txBox="1"/>
            <p:nvPr/>
          </p:nvSpPr>
          <p:spPr>
            <a:xfrm>
              <a:off x="3513261" y="36934"/>
              <a:ext cx="2906960" cy="2957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BBCH Stages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43DE13-08DC-A93E-A56F-1D866A6EE144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55" name="Group 16">
              <a:extLst>
                <a:ext uri="{FF2B5EF4-FFF2-40B4-BE49-F238E27FC236}">
                  <a16:creationId xmlns:a16="http://schemas.microsoft.com/office/drawing/2014/main" id="{208E9F4F-9866-E96D-72AD-EE1DE2EDDDB1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65" name="Freeform 17">
                <a:extLst>
                  <a:ext uri="{FF2B5EF4-FFF2-40B4-BE49-F238E27FC236}">
                    <a16:creationId xmlns:a16="http://schemas.microsoft.com/office/drawing/2014/main" id="{E2C66DDA-E596-71E2-45F0-23A270165380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64" name="Picture 63" descr="A close up of a logo">
              <a:extLst>
                <a:ext uri="{FF2B5EF4-FFF2-40B4-BE49-F238E27FC236}">
                  <a16:creationId xmlns:a16="http://schemas.microsoft.com/office/drawing/2014/main" id="{4FEEE4E1-5D86-445D-EEC3-3501E8756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AAD7907-4D13-C774-9358-47CC52979EAD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67" name="Group 18">
              <a:extLst>
                <a:ext uri="{FF2B5EF4-FFF2-40B4-BE49-F238E27FC236}">
                  <a16:creationId xmlns:a16="http://schemas.microsoft.com/office/drawing/2014/main" id="{54D5C5AB-F667-D629-6404-9627E7924985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69" name="Freeform 19">
                <a:extLst>
                  <a:ext uri="{FF2B5EF4-FFF2-40B4-BE49-F238E27FC236}">
                    <a16:creationId xmlns:a16="http://schemas.microsoft.com/office/drawing/2014/main" id="{30ECE4BD-A84C-FEFF-EA51-87267A421093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68" name="Picture 67" descr="A black and white logo">
              <a:extLst>
                <a:ext uri="{FF2B5EF4-FFF2-40B4-BE49-F238E27FC236}">
                  <a16:creationId xmlns:a16="http://schemas.microsoft.com/office/drawing/2014/main" id="{0F90B223-77A4-D352-2593-6646C6662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3688615" y="748197"/>
            <a:ext cx="1989776" cy="12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5"/>
              </a:lnSpc>
            </a:pPr>
            <a:r>
              <a:rPr lang="en-US" sz="1800">
                <a:solidFill>
                  <a:srgbClr val="487307"/>
                </a:solidFill>
                <a:latin typeface="Nunito Sans Bold"/>
              </a:rPr>
              <a:t>Provided by Eden</a:t>
            </a:r>
          </a:p>
        </p:txBody>
      </p:sp>
      <p:sp>
        <p:nvSpPr>
          <p:cNvPr id="8" name="Freeform 8"/>
          <p:cNvSpPr/>
          <p:nvPr/>
        </p:nvSpPr>
        <p:spPr>
          <a:xfrm>
            <a:off x="3892598" y="1924046"/>
            <a:ext cx="525713" cy="561499"/>
          </a:xfrm>
          <a:custGeom>
            <a:avLst/>
            <a:gdLst/>
            <a:ahLst/>
            <a:cxnLst/>
            <a:rect l="l" t="t" r="r" b="b"/>
            <a:pathLst>
              <a:path w="528091" h="550094">
                <a:moveTo>
                  <a:pt x="0" y="0"/>
                </a:moveTo>
                <a:lnTo>
                  <a:pt x="528091" y="0"/>
                </a:lnTo>
                <a:lnTo>
                  <a:pt x="528091" y="550094"/>
                </a:lnTo>
                <a:lnTo>
                  <a:pt x="0" y="55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14" name="TextBox 14"/>
          <p:cNvSpPr txBox="1"/>
          <p:nvPr/>
        </p:nvSpPr>
        <p:spPr>
          <a:xfrm>
            <a:off x="4637034" y="2022001"/>
            <a:ext cx="197862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141414"/>
                </a:solidFill>
                <a:latin typeface="Nunito Sans Bold"/>
              </a:rPr>
              <a:t>AI detections</a:t>
            </a:r>
          </a:p>
        </p:txBody>
      </p:sp>
      <p:sp>
        <p:nvSpPr>
          <p:cNvPr id="22" name="AutoShape 18">
            <a:extLst>
              <a:ext uri="{FF2B5EF4-FFF2-40B4-BE49-F238E27FC236}">
                <a16:creationId xmlns:a16="http://schemas.microsoft.com/office/drawing/2014/main" id="{4EBF26D6-401B-3B4D-D97D-F2369244387D}"/>
              </a:ext>
            </a:extLst>
          </p:cNvPr>
          <p:cNvSpPr>
            <a:spLocks/>
          </p:cNvSpPr>
          <p:nvPr/>
        </p:nvSpPr>
        <p:spPr>
          <a:xfrm flipV="1">
            <a:off x="4591757" y="1795366"/>
            <a:ext cx="2173268" cy="11064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27" name="AutoShape 18">
            <a:extLst>
              <a:ext uri="{FF2B5EF4-FFF2-40B4-BE49-F238E27FC236}">
                <a16:creationId xmlns:a16="http://schemas.microsoft.com/office/drawing/2014/main" id="{C46E1F3A-1496-915B-9BE8-45D930B13BC4}"/>
              </a:ext>
            </a:extLst>
          </p:cNvPr>
          <p:cNvSpPr>
            <a:spLocks/>
          </p:cNvSpPr>
          <p:nvPr/>
        </p:nvSpPr>
        <p:spPr>
          <a:xfrm>
            <a:off x="4589432" y="3169368"/>
            <a:ext cx="2051050" cy="9954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30" name="AutoShape 18">
            <a:extLst>
              <a:ext uri="{FF2B5EF4-FFF2-40B4-BE49-F238E27FC236}">
                <a16:creationId xmlns:a16="http://schemas.microsoft.com/office/drawing/2014/main" id="{A1D8768C-2D9A-B011-3CDC-719BF623597F}"/>
              </a:ext>
            </a:extLst>
          </p:cNvPr>
          <p:cNvSpPr>
            <a:spLocks/>
          </p:cNvSpPr>
          <p:nvPr/>
        </p:nvSpPr>
        <p:spPr>
          <a:xfrm flipV="1">
            <a:off x="4576123" y="3832790"/>
            <a:ext cx="2094989" cy="11089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13" name="TextBox 13"/>
          <p:cNvSpPr txBox="1"/>
          <p:nvPr/>
        </p:nvSpPr>
        <p:spPr>
          <a:xfrm>
            <a:off x="4637034" y="1352905"/>
            <a:ext cx="165408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141414"/>
                </a:solidFill>
                <a:latin typeface="Nunito Sans Bold"/>
              </a:rPr>
              <a:t>Ground Truth</a:t>
            </a:r>
            <a:endParaRPr lang="en-US" sz="2000"/>
          </a:p>
        </p:txBody>
      </p:sp>
      <p:pic>
        <p:nvPicPr>
          <p:cNvPr id="20" name="Picture 19" descr="A person holding a tablet&#10;&#10;Description automatically generated">
            <a:extLst>
              <a:ext uri="{FF2B5EF4-FFF2-40B4-BE49-F238E27FC236}">
                <a16:creationId xmlns:a16="http://schemas.microsoft.com/office/drawing/2014/main" id="{2A2F19FD-4438-1363-B40A-EA122B601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20" y="1206365"/>
            <a:ext cx="525712" cy="600065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3CA9DA77-D753-2CF6-E0E5-07EC8A2DCDCB}"/>
              </a:ext>
            </a:extLst>
          </p:cNvPr>
          <p:cNvSpPr txBox="1"/>
          <p:nvPr/>
        </p:nvSpPr>
        <p:spPr>
          <a:xfrm>
            <a:off x="4589432" y="2671266"/>
            <a:ext cx="390390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141414"/>
                </a:solidFill>
                <a:latin typeface="Nunito Sans Bold"/>
              </a:rPr>
              <a:t>Number of manual annotations</a:t>
            </a:r>
          </a:p>
        </p:txBody>
      </p:sp>
      <p:pic>
        <p:nvPicPr>
          <p:cNvPr id="32" name="Picture 31" descr="A green symbol with a gear and a person&#10;&#10;Description automatically generated">
            <a:extLst>
              <a:ext uri="{FF2B5EF4-FFF2-40B4-BE49-F238E27FC236}">
                <a16:creationId xmlns:a16="http://schemas.microsoft.com/office/drawing/2014/main" id="{B01106A9-312C-12D2-DEFF-555EF81995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20" y="2535981"/>
            <a:ext cx="525712" cy="613496"/>
          </a:xfrm>
          <a:prstGeom prst="rect">
            <a:avLst/>
          </a:prstGeom>
        </p:spPr>
      </p:pic>
      <p:sp>
        <p:nvSpPr>
          <p:cNvPr id="28" name="TextBox 13">
            <a:extLst>
              <a:ext uri="{FF2B5EF4-FFF2-40B4-BE49-F238E27FC236}">
                <a16:creationId xmlns:a16="http://schemas.microsoft.com/office/drawing/2014/main" id="{7946C635-6EAB-5CC2-6CCF-59F1B3623B2E}"/>
              </a:ext>
            </a:extLst>
          </p:cNvPr>
          <p:cNvSpPr txBox="1"/>
          <p:nvPr/>
        </p:nvSpPr>
        <p:spPr>
          <a:xfrm>
            <a:off x="4589432" y="3334688"/>
            <a:ext cx="37701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141414"/>
                </a:solidFill>
                <a:latin typeface="Nunito Sans Bold"/>
              </a:rPr>
              <a:t>Growth Stage (BBCH Scale)</a:t>
            </a:r>
          </a:p>
        </p:txBody>
      </p:sp>
      <p:pic>
        <p:nvPicPr>
          <p:cNvPr id="35" name="Picture 34" descr="A green plant with leaves&#10;&#10;Description automatically generated">
            <a:extLst>
              <a:ext uri="{FF2B5EF4-FFF2-40B4-BE49-F238E27FC236}">
                <a16:creationId xmlns:a16="http://schemas.microsoft.com/office/drawing/2014/main" id="{8CBCF98B-3E78-A676-0AEA-CA9EF74E47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39" y="3088204"/>
            <a:ext cx="710420" cy="714046"/>
          </a:xfrm>
          <a:prstGeom prst="rect">
            <a:avLst/>
          </a:prstGeom>
        </p:spPr>
      </p:pic>
      <p:sp>
        <p:nvSpPr>
          <p:cNvPr id="31" name="TextBox 13">
            <a:extLst>
              <a:ext uri="{FF2B5EF4-FFF2-40B4-BE49-F238E27FC236}">
                <a16:creationId xmlns:a16="http://schemas.microsoft.com/office/drawing/2014/main" id="{76CA0AEA-3CCD-8027-7DD5-274890160020}"/>
              </a:ext>
            </a:extLst>
          </p:cNvPr>
          <p:cNvSpPr txBox="1"/>
          <p:nvPr/>
        </p:nvSpPr>
        <p:spPr>
          <a:xfrm>
            <a:off x="4640621" y="4016707"/>
            <a:ext cx="69603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141414"/>
                </a:solidFill>
                <a:latin typeface="Nunito Sans Bold"/>
              </a:rPr>
              <a:t>Field</a:t>
            </a:r>
          </a:p>
        </p:txBody>
      </p:sp>
      <p:pic>
        <p:nvPicPr>
          <p:cNvPr id="37" name="Picture 36" descr="A green and black logo&#10;&#10;Description automatically generated">
            <a:extLst>
              <a:ext uri="{FF2B5EF4-FFF2-40B4-BE49-F238E27FC236}">
                <a16:creationId xmlns:a16="http://schemas.microsoft.com/office/drawing/2014/main" id="{7BD2943C-7A6C-4505-9F3B-32B817F00E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31" y="3740977"/>
            <a:ext cx="549682" cy="714046"/>
          </a:xfrm>
          <a:prstGeom prst="rect">
            <a:avLst/>
          </a:prstGeom>
        </p:spPr>
      </p:pic>
      <p:pic>
        <p:nvPicPr>
          <p:cNvPr id="9" name="Picture 8" descr="A green field with rows of vines&#10;&#10;Description automatically generated">
            <a:extLst>
              <a:ext uri="{FF2B5EF4-FFF2-40B4-BE49-F238E27FC236}">
                <a16:creationId xmlns:a16="http://schemas.microsoft.com/office/drawing/2014/main" id="{42252AB5-F2FB-B649-5001-745633D39C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29" y="1547656"/>
            <a:ext cx="3001971" cy="2890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E6BBF0D-3EEA-9DC7-F226-25356066385A}"/>
              </a:ext>
            </a:extLst>
          </p:cNvPr>
          <p:cNvSpPr txBox="1"/>
          <p:nvPr/>
        </p:nvSpPr>
        <p:spPr>
          <a:xfrm>
            <a:off x="7925366" y="4755018"/>
            <a:ext cx="676275" cy="41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rPr>
              <a:t>3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48926FC-78C1-61B6-54C4-605E50A7ED0A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95" name="Group 18">
              <a:extLst>
                <a:ext uri="{FF2B5EF4-FFF2-40B4-BE49-F238E27FC236}">
                  <a16:creationId xmlns:a16="http://schemas.microsoft.com/office/drawing/2014/main" id="{33AAD17D-6B85-74CB-9D51-89F40165578E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97" name="Freeform 19">
                <a:extLst>
                  <a:ext uri="{FF2B5EF4-FFF2-40B4-BE49-F238E27FC236}">
                    <a16:creationId xmlns:a16="http://schemas.microsoft.com/office/drawing/2014/main" id="{2623D59D-BC4C-6910-E753-74ADF3B1C268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88938C1-8297-801A-BA35-443BB4178BD6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8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4" name="Freeform 2">
            <a:extLst>
              <a:ext uri="{FF2B5EF4-FFF2-40B4-BE49-F238E27FC236}">
                <a16:creationId xmlns:a16="http://schemas.microsoft.com/office/drawing/2014/main" id="{A45778C4-9CE4-0BB5-278B-E9F8E12869C1}"/>
              </a:ext>
            </a:extLst>
          </p:cNvPr>
          <p:cNvSpPr/>
          <p:nvPr/>
        </p:nvSpPr>
        <p:spPr>
          <a:xfrm>
            <a:off x="-1354138" y="990907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3" name="AutoShape 18">
            <a:extLst>
              <a:ext uri="{FF2B5EF4-FFF2-40B4-BE49-F238E27FC236}">
                <a16:creationId xmlns:a16="http://schemas.microsoft.com/office/drawing/2014/main" id="{91D7C485-E53B-2801-D9F0-BEBB30E9A992}"/>
              </a:ext>
            </a:extLst>
          </p:cNvPr>
          <p:cNvSpPr>
            <a:spLocks/>
          </p:cNvSpPr>
          <p:nvPr/>
        </p:nvSpPr>
        <p:spPr>
          <a:xfrm flipV="1">
            <a:off x="4589432" y="2453126"/>
            <a:ext cx="2103236" cy="6772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17" name="TextBox 50">
            <a:extLst>
              <a:ext uri="{FF2B5EF4-FFF2-40B4-BE49-F238E27FC236}">
                <a16:creationId xmlns:a16="http://schemas.microsoft.com/office/drawing/2014/main" id="{1CF435C7-F231-3EC2-AD6D-26861C67C077}"/>
              </a:ext>
            </a:extLst>
          </p:cNvPr>
          <p:cNvSpPr txBox="1"/>
          <p:nvPr/>
        </p:nvSpPr>
        <p:spPr>
          <a:xfrm>
            <a:off x="3462300" y="27197"/>
            <a:ext cx="269342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bg1"/>
              </a:solidFill>
              <a:latin typeface="Nunito Sans Heavy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7FF740-3FDD-C03E-DE2A-9F1073EE0D17}"/>
              </a:ext>
            </a:extLst>
          </p:cNvPr>
          <p:cNvGrpSpPr/>
          <p:nvPr/>
        </p:nvGrpSpPr>
        <p:grpSpPr>
          <a:xfrm>
            <a:off x="2881356" y="-230273"/>
            <a:ext cx="3470559" cy="719285"/>
            <a:chOff x="3550649" y="-97405"/>
            <a:chExt cx="2906960" cy="576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837DFE-9C11-3108-8B18-2F5FF926B3F6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25" name="Group 16">
                <a:extLst>
                  <a:ext uri="{FF2B5EF4-FFF2-40B4-BE49-F238E27FC236}">
                    <a16:creationId xmlns:a16="http://schemas.microsoft.com/office/drawing/2014/main" id="{BFE453B5-7D50-1DFD-A748-7A6470A42BCE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B46AABBE-037A-8FDA-1C12-216C0042FB8F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26" name="TextBox 50">
                <a:extLst>
                  <a:ext uri="{FF2B5EF4-FFF2-40B4-BE49-F238E27FC236}">
                    <a16:creationId xmlns:a16="http://schemas.microsoft.com/office/drawing/2014/main" id="{C639E364-F5B7-BE0D-B279-2BD58B9F9636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C2B3D91F-511D-B607-C3B6-57FB02B16E30}"/>
                </a:ext>
              </a:extLst>
            </p:cNvPr>
            <p:cNvSpPr txBox="1"/>
            <p:nvPr/>
          </p:nvSpPr>
          <p:spPr>
            <a:xfrm>
              <a:off x="3550649" y="160770"/>
              <a:ext cx="2906960" cy="174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46"/>
                </a:lnSpc>
              </a:pPr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Our Data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2F728B-40C4-4EE9-C7A2-180D9A9F3BB4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34" name="Group 16">
              <a:extLst>
                <a:ext uri="{FF2B5EF4-FFF2-40B4-BE49-F238E27FC236}">
                  <a16:creationId xmlns:a16="http://schemas.microsoft.com/office/drawing/2014/main" id="{2F9B5E89-6772-AB59-8329-2ACF2D7175F8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5A0943A-460D-F26A-3F4A-0008CBE1ECD4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36" name="Picture 35" descr="A close up of a logo">
              <a:extLst>
                <a:ext uri="{FF2B5EF4-FFF2-40B4-BE49-F238E27FC236}">
                  <a16:creationId xmlns:a16="http://schemas.microsoft.com/office/drawing/2014/main" id="{9037B9FE-78B2-2EA0-183D-0A97581E6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65E6E4-5089-908F-1DD8-564A9B6E3986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40" name="Group 18">
              <a:extLst>
                <a:ext uri="{FF2B5EF4-FFF2-40B4-BE49-F238E27FC236}">
                  <a16:creationId xmlns:a16="http://schemas.microsoft.com/office/drawing/2014/main" id="{D6AC0721-0DA7-2C8A-B4A1-8B4D5E871DEB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A2BFF3E8-8DBE-0A42-CC29-BB869C249E0C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41" name="Picture 40" descr="A black and white logo">
              <a:extLst>
                <a:ext uri="{FF2B5EF4-FFF2-40B4-BE49-F238E27FC236}">
                  <a16:creationId xmlns:a16="http://schemas.microsoft.com/office/drawing/2014/main" id="{CCF43EA9-2EC8-9883-0679-23470DB3B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sp>
        <p:nvSpPr>
          <p:cNvPr id="44" name="Freeform 2">
            <a:extLst>
              <a:ext uri="{FF2B5EF4-FFF2-40B4-BE49-F238E27FC236}">
                <a16:creationId xmlns:a16="http://schemas.microsoft.com/office/drawing/2014/main" id="{57D219A2-4DD4-90A9-52A7-3A8CD2CCE05C}"/>
              </a:ext>
            </a:extLst>
          </p:cNvPr>
          <p:cNvSpPr/>
          <p:nvPr/>
        </p:nvSpPr>
        <p:spPr>
          <a:xfrm>
            <a:off x="7789862" y="1303615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7AF27A09-67FF-7438-4913-E7CECDE58C66}"/>
              </a:ext>
            </a:extLst>
          </p:cNvPr>
          <p:cNvSpPr/>
          <p:nvPr/>
        </p:nvSpPr>
        <p:spPr>
          <a:xfrm>
            <a:off x="6962387" y="-178564"/>
            <a:ext cx="2190522" cy="4504558"/>
          </a:xfrm>
          <a:custGeom>
            <a:avLst/>
            <a:gdLst/>
            <a:ahLst/>
            <a:cxnLst/>
            <a:rect l="l" t="t" r="r" b="b"/>
            <a:pathLst>
              <a:path w="2611344" h="6191116">
                <a:moveTo>
                  <a:pt x="2486884" y="6191116"/>
                </a:moveTo>
                <a:lnTo>
                  <a:pt x="124460" y="6191116"/>
                </a:lnTo>
                <a:cubicBezTo>
                  <a:pt x="55880" y="6191116"/>
                  <a:pt x="0" y="6135236"/>
                  <a:pt x="0" y="606665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486884" y="0"/>
                </a:lnTo>
                <a:cubicBezTo>
                  <a:pt x="2555464" y="0"/>
                  <a:pt x="2611344" y="55880"/>
                  <a:pt x="2611344" y="124460"/>
                </a:cubicBezTo>
                <a:lnTo>
                  <a:pt x="2611344" y="6066656"/>
                </a:lnTo>
                <a:cubicBezTo>
                  <a:pt x="2611344" y="6135236"/>
                  <a:pt x="2555464" y="6191116"/>
                  <a:pt x="2486884" y="6191116"/>
                </a:cubicBezTo>
                <a:close/>
              </a:path>
            </a:pathLst>
          </a:custGeom>
          <a:solidFill>
            <a:srgbClr val="487307">
              <a:alpha val="5000"/>
            </a:srgbClr>
          </a:solid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58954-AADB-3D3F-D46B-395DE4C46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3">
            <a:extLst>
              <a:ext uri="{FF2B5EF4-FFF2-40B4-BE49-F238E27FC236}">
                <a16:creationId xmlns:a16="http://schemas.microsoft.com/office/drawing/2014/main" id="{F52873EB-9978-7DE0-5A82-DD64B9FC818C}"/>
              </a:ext>
            </a:extLst>
          </p:cNvPr>
          <p:cNvSpPr/>
          <p:nvPr/>
        </p:nvSpPr>
        <p:spPr>
          <a:xfrm>
            <a:off x="6962387" y="-178564"/>
            <a:ext cx="2190522" cy="4504558"/>
          </a:xfrm>
          <a:custGeom>
            <a:avLst/>
            <a:gdLst/>
            <a:ahLst/>
            <a:cxnLst/>
            <a:rect l="l" t="t" r="r" b="b"/>
            <a:pathLst>
              <a:path w="2611344" h="6191116">
                <a:moveTo>
                  <a:pt x="2486884" y="6191116"/>
                </a:moveTo>
                <a:lnTo>
                  <a:pt x="124460" y="6191116"/>
                </a:lnTo>
                <a:cubicBezTo>
                  <a:pt x="55880" y="6191116"/>
                  <a:pt x="0" y="6135236"/>
                  <a:pt x="0" y="606665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486884" y="0"/>
                </a:lnTo>
                <a:cubicBezTo>
                  <a:pt x="2555464" y="0"/>
                  <a:pt x="2611344" y="55880"/>
                  <a:pt x="2611344" y="124460"/>
                </a:cubicBezTo>
                <a:lnTo>
                  <a:pt x="2611344" y="6066656"/>
                </a:lnTo>
                <a:cubicBezTo>
                  <a:pt x="2611344" y="6135236"/>
                  <a:pt x="2555464" y="6191116"/>
                  <a:pt x="2486884" y="6191116"/>
                </a:cubicBezTo>
                <a:close/>
              </a:path>
            </a:pathLst>
          </a:custGeom>
          <a:solidFill>
            <a:srgbClr val="487307"/>
          </a:solid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21" name="Freeform 2">
            <a:extLst>
              <a:ext uri="{FF2B5EF4-FFF2-40B4-BE49-F238E27FC236}">
                <a16:creationId xmlns:a16="http://schemas.microsoft.com/office/drawing/2014/main" id="{2445C780-5845-9476-DDB5-A1FE504EB609}"/>
              </a:ext>
            </a:extLst>
          </p:cNvPr>
          <p:cNvSpPr/>
          <p:nvPr/>
        </p:nvSpPr>
        <p:spPr>
          <a:xfrm>
            <a:off x="-1354138" y="990907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468BD1-E964-5D67-D748-8D077A5C77C5}"/>
              </a:ext>
            </a:extLst>
          </p:cNvPr>
          <p:cNvSpPr txBox="1"/>
          <p:nvPr/>
        </p:nvSpPr>
        <p:spPr>
          <a:xfrm>
            <a:off x="7925366" y="4755018"/>
            <a:ext cx="676275" cy="41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rPr>
              <a:t>8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59DA99-E4F8-3B07-A830-D522D20C58FC}"/>
              </a:ext>
            </a:extLst>
          </p:cNvPr>
          <p:cNvGrpSpPr/>
          <p:nvPr/>
        </p:nvGrpSpPr>
        <p:grpSpPr>
          <a:xfrm>
            <a:off x="7695850" y="4672823"/>
            <a:ext cx="1135309" cy="576170"/>
            <a:chOff x="7695850" y="4672823"/>
            <a:chExt cx="1135309" cy="576170"/>
          </a:xfrm>
          <a:effectLst/>
        </p:grpSpPr>
        <p:grpSp>
          <p:nvGrpSpPr>
            <p:cNvPr id="23" name="Group 18">
              <a:extLst>
                <a:ext uri="{FF2B5EF4-FFF2-40B4-BE49-F238E27FC236}">
                  <a16:creationId xmlns:a16="http://schemas.microsoft.com/office/drawing/2014/main" id="{122400B2-B4AE-8E73-3AD3-C6181E7EE7D6}"/>
                </a:ext>
              </a:extLst>
            </p:cNvPr>
            <p:cNvGrpSpPr/>
            <p:nvPr/>
          </p:nvGrpSpPr>
          <p:grpSpPr>
            <a:xfrm>
              <a:off x="7695850" y="4672823"/>
              <a:ext cx="1135309" cy="576170"/>
              <a:chOff x="0" y="0"/>
              <a:chExt cx="2340359" cy="1228131"/>
            </a:xfrm>
          </p:grpSpPr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54BB6732-C64F-C614-74C1-0EAE0C643402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F523F4-63BC-319E-F31C-E7F285F70AFD}"/>
                </a:ext>
              </a:extLst>
            </p:cNvPr>
            <p:cNvSpPr txBox="1"/>
            <p:nvPr/>
          </p:nvSpPr>
          <p:spPr>
            <a:xfrm>
              <a:off x="7925366" y="4755018"/>
              <a:ext cx="676275" cy="41177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50" b="1">
                  <a:solidFill>
                    <a:schemeClr val="bg1"/>
                  </a:solidFill>
                  <a:latin typeface="Nunito Sans Bold"/>
                  <a:ea typeface="Source Sans Pro"/>
                </a:rPr>
                <a:t>9</a:t>
              </a:r>
              <a:endParaRPr lang="en-US" sz="2050" b="1">
                <a:solidFill>
                  <a:schemeClr val="bg1"/>
                </a:solidFill>
                <a:latin typeface="Nunito Sans Bold" panose="020B0604020202020204" charset="0"/>
                <a:ea typeface="Source Sans Pro" panose="020B050303040302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5C5A4B3-1246-1E7F-51C5-DAA083C853A1}"/>
              </a:ext>
            </a:extLst>
          </p:cNvPr>
          <p:cNvGrpSpPr/>
          <p:nvPr/>
        </p:nvGrpSpPr>
        <p:grpSpPr>
          <a:xfrm>
            <a:off x="5030650" y="628240"/>
            <a:ext cx="3240000" cy="2160000"/>
            <a:chOff x="4455850" y="663918"/>
            <a:chExt cx="3240000" cy="216000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3E230AE-441B-48E1-BCDF-EB53A926DA15}"/>
                </a:ext>
              </a:extLst>
            </p:cNvPr>
            <p:cNvGrpSpPr/>
            <p:nvPr/>
          </p:nvGrpSpPr>
          <p:grpSpPr>
            <a:xfrm>
              <a:off x="4455850" y="663918"/>
              <a:ext cx="3240000" cy="2160000"/>
              <a:chOff x="4578400" y="612579"/>
              <a:chExt cx="2640509" cy="1963695"/>
            </a:xfrm>
          </p:grpSpPr>
          <p:pic>
            <p:nvPicPr>
              <p:cNvPr id="39" name="Picture 38" descr="A diagram of a graph">
                <a:extLst>
                  <a:ext uri="{FF2B5EF4-FFF2-40B4-BE49-F238E27FC236}">
                    <a16:creationId xmlns:a16="http://schemas.microsoft.com/office/drawing/2014/main" id="{24A4E03C-3489-F262-42F5-662ABB5DF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8400" y="612579"/>
                <a:ext cx="2640509" cy="196369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A252BE-C77D-265D-1579-37D0F8557029}"/>
                  </a:ext>
                </a:extLst>
              </p:cNvPr>
              <p:cNvSpPr txBox="1"/>
              <p:nvPr/>
            </p:nvSpPr>
            <p:spPr>
              <a:xfrm>
                <a:off x="5631719" y="739352"/>
                <a:ext cx="865776" cy="223721"/>
              </a:xfrm>
              <a:prstGeom prst="rect">
                <a:avLst/>
              </a:prstGeom>
              <a:noFill/>
              <a:effectLst/>
            </p:spPr>
            <p:txBody>
              <a:bodyPr wrap="square" lIns="30344" tIns="15173" rIns="30344" bIns="15173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err="1">
                    <a:solidFill>
                      <a:srgbClr val="141414"/>
                    </a:solidFill>
                    <a:latin typeface="Nunito Sans Heavy"/>
                  </a:rPr>
                  <a:t>Portugieser</a:t>
                </a:r>
                <a:endParaRPr lang="en-US" sz="1400">
                  <a:solidFill>
                    <a:srgbClr val="141414"/>
                  </a:solidFill>
                  <a:latin typeface="Nunito Sans Heavy"/>
                </a:endParaRPr>
              </a:p>
            </p:txBody>
          </p:sp>
        </p:grpSp>
        <p:pic>
          <p:nvPicPr>
            <p:cNvPr id="43" name="Picture 42" descr="A green grapes on a black background&#10;&#10;Description automatically generated">
              <a:extLst>
                <a:ext uri="{FF2B5EF4-FFF2-40B4-BE49-F238E27FC236}">
                  <a16:creationId xmlns:a16="http://schemas.microsoft.com/office/drawing/2014/main" id="{80CD6BEF-15AB-E49D-A607-0E0F879B4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8740" y="1026585"/>
              <a:ext cx="312729" cy="2680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1D93ED-D57F-E8F1-E7D5-C9E3E228C43E}"/>
              </a:ext>
            </a:extLst>
          </p:cNvPr>
          <p:cNvGrpSpPr/>
          <p:nvPr/>
        </p:nvGrpSpPr>
        <p:grpSpPr>
          <a:xfrm>
            <a:off x="873352" y="633296"/>
            <a:ext cx="3240000" cy="2160000"/>
            <a:chOff x="768709" y="620159"/>
            <a:chExt cx="3240000" cy="2160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6F5FFB-1941-6B7D-2734-D2756892AF2F}"/>
                </a:ext>
              </a:extLst>
            </p:cNvPr>
            <p:cNvGrpSpPr/>
            <p:nvPr/>
          </p:nvGrpSpPr>
          <p:grpSpPr>
            <a:xfrm>
              <a:off x="768709" y="620159"/>
              <a:ext cx="3240000" cy="2160000"/>
              <a:chOff x="1356559" y="614725"/>
              <a:chExt cx="2793483" cy="2077458"/>
            </a:xfrm>
          </p:grpSpPr>
          <p:pic>
            <p:nvPicPr>
              <p:cNvPr id="47" name="Picture 46" descr="A diagram of a graph">
                <a:extLst>
                  <a:ext uri="{FF2B5EF4-FFF2-40B4-BE49-F238E27FC236}">
                    <a16:creationId xmlns:a16="http://schemas.microsoft.com/office/drawing/2014/main" id="{35A3825F-7CAF-4EF4-2582-56C0FAC41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559" y="614725"/>
                <a:ext cx="2793483" cy="207745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2" name="TextBox 1">
                <a:extLst>
                  <a:ext uri="{FF2B5EF4-FFF2-40B4-BE49-F238E27FC236}">
                    <a16:creationId xmlns:a16="http://schemas.microsoft.com/office/drawing/2014/main" id="{F93F8399-2111-A155-899D-9A4E24B79CBB}"/>
                  </a:ext>
                </a:extLst>
              </p:cNvPr>
              <p:cNvSpPr txBox="1"/>
              <p:nvPr/>
            </p:nvSpPr>
            <p:spPr>
              <a:xfrm>
                <a:off x="2300608" y="756204"/>
                <a:ext cx="1007791" cy="246086"/>
              </a:xfrm>
              <a:prstGeom prst="rect">
                <a:avLst/>
              </a:prstGeom>
              <a:noFill/>
              <a:effectLst/>
            </p:spPr>
            <p:txBody>
              <a:bodyPr wrap="square" lIns="30344" tIns="15173" rIns="30344" bIns="15173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err="1">
                    <a:solidFill>
                      <a:srgbClr val="141414"/>
                    </a:solidFill>
                    <a:latin typeface="Nunito Sans Heavy"/>
                  </a:rPr>
                  <a:t>Moschofilero</a:t>
                </a:r>
                <a:endParaRPr lang="en-US" sz="1400">
                  <a:solidFill>
                    <a:srgbClr val="141414"/>
                  </a:solidFill>
                  <a:latin typeface="Nunito Sans Heavy"/>
                </a:endParaRPr>
              </a:p>
            </p:txBody>
          </p:sp>
        </p:grpSp>
        <p:pic>
          <p:nvPicPr>
            <p:cNvPr id="44" name="Picture 43" descr="A green leaves on a black background&#10;&#10;Description automatically generated">
              <a:extLst>
                <a:ext uri="{FF2B5EF4-FFF2-40B4-BE49-F238E27FC236}">
                  <a16:creationId xmlns:a16="http://schemas.microsoft.com/office/drawing/2014/main" id="{8D0DC2F5-654A-4688-81C2-A42EEE3E3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5340" y="992314"/>
              <a:ext cx="285511" cy="2460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B72DE7-1B53-DA23-DF29-375ED628E1CC}"/>
              </a:ext>
            </a:extLst>
          </p:cNvPr>
          <p:cNvGrpSpPr/>
          <p:nvPr/>
        </p:nvGrpSpPr>
        <p:grpSpPr>
          <a:xfrm>
            <a:off x="2881356" y="-230273"/>
            <a:ext cx="3470559" cy="719285"/>
            <a:chOff x="3550649" y="-97405"/>
            <a:chExt cx="2906960" cy="576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5AA9BE-DA4B-F216-E927-79FEC6424371}"/>
                </a:ext>
              </a:extLst>
            </p:cNvPr>
            <p:cNvGrpSpPr/>
            <p:nvPr/>
          </p:nvGrpSpPr>
          <p:grpSpPr>
            <a:xfrm>
              <a:off x="3572168" y="-97405"/>
              <a:ext cx="2823362" cy="576000"/>
              <a:chOff x="4020676" y="-160951"/>
              <a:chExt cx="1892356" cy="576000"/>
            </a:xfrm>
          </p:grpSpPr>
          <p:grpSp>
            <p:nvGrpSpPr>
              <p:cNvPr id="41" name="Group 16">
                <a:extLst>
                  <a:ext uri="{FF2B5EF4-FFF2-40B4-BE49-F238E27FC236}">
                    <a16:creationId xmlns:a16="http://schemas.microsoft.com/office/drawing/2014/main" id="{AC7BF958-61A5-EC48-86A1-0326F58F9966}"/>
                  </a:ext>
                </a:extLst>
              </p:cNvPr>
              <p:cNvGrpSpPr/>
              <p:nvPr/>
            </p:nvGrpSpPr>
            <p:grpSpPr>
              <a:xfrm>
                <a:off x="4047862" y="-160951"/>
                <a:ext cx="1865170" cy="576000"/>
                <a:chOff x="-1" y="0"/>
                <a:chExt cx="2418019" cy="1228131"/>
              </a:xfrm>
              <a:effectLst>
                <a:outerShdw blurRad="50800" dist="50800" dir="5400000" algn="ctr" rotWithShape="0">
                  <a:srgbClr val="487307"/>
                </a:outerShdw>
              </a:effectLst>
            </p:grpSpPr>
            <p:sp>
              <p:nvSpPr>
                <p:cNvPr id="46" name="Freeform 17">
                  <a:extLst>
                    <a:ext uri="{FF2B5EF4-FFF2-40B4-BE49-F238E27FC236}">
                      <a16:creationId xmlns:a16="http://schemas.microsoft.com/office/drawing/2014/main" id="{01D32C8F-19DC-5772-D83E-D0C0C6841BC2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2418019" cy="1228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359" h="1228131">
                      <a:moveTo>
                        <a:pt x="2215899" y="1228131"/>
                      </a:moveTo>
                      <a:lnTo>
                        <a:pt x="124460" y="1228131"/>
                      </a:lnTo>
                      <a:cubicBezTo>
                        <a:pt x="55880" y="1228131"/>
                        <a:pt x="0" y="1172251"/>
                        <a:pt x="0" y="110367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215899" y="0"/>
                      </a:lnTo>
                      <a:cubicBezTo>
                        <a:pt x="2284479" y="0"/>
                        <a:pt x="2340359" y="55880"/>
                        <a:pt x="2340359" y="124460"/>
                      </a:cubicBezTo>
                      <a:lnTo>
                        <a:pt x="2340359" y="1103671"/>
                      </a:lnTo>
                      <a:cubicBezTo>
                        <a:pt x="2340359" y="1172251"/>
                        <a:pt x="2284479" y="1228131"/>
                        <a:pt x="2215899" y="1228131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>
                  <a:defPPr>
                    <a:defRPr lang="en-US"/>
                  </a:defPPr>
                  <a:lvl1pPr marL="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9536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90724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6086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81447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76810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372171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767533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62895" algn="l" defTabSz="790724" rtl="0" eaLnBrk="1" latinLnBrk="0" hangingPunct="1">
                    <a:defRPr sz="155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R" sz="1194"/>
                </a:p>
              </p:txBody>
            </p:sp>
          </p:grpSp>
          <p:sp>
            <p:nvSpPr>
              <p:cNvPr id="45" name="TextBox 50">
                <a:extLst>
                  <a:ext uri="{FF2B5EF4-FFF2-40B4-BE49-F238E27FC236}">
                    <a16:creationId xmlns:a16="http://schemas.microsoft.com/office/drawing/2014/main" id="{9CB6B2E2-E1F9-EBCA-6502-43D77D288B4D}"/>
                  </a:ext>
                </a:extLst>
              </p:cNvPr>
              <p:cNvSpPr txBox="1"/>
              <p:nvPr/>
            </p:nvSpPr>
            <p:spPr>
              <a:xfrm>
                <a:off x="4020676" y="-26879"/>
                <a:ext cx="1805266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>
                  <a:solidFill>
                    <a:schemeClr val="bg1"/>
                  </a:solidFill>
                  <a:latin typeface="Nunito Sans Heavy"/>
                </a:endParaRPr>
              </a:p>
            </p:txBody>
          </p:sp>
        </p:grpSp>
        <p:sp>
          <p:nvSpPr>
            <p:cNvPr id="40" name="TextBox 19">
              <a:extLst>
                <a:ext uri="{FF2B5EF4-FFF2-40B4-BE49-F238E27FC236}">
                  <a16:creationId xmlns:a16="http://schemas.microsoft.com/office/drawing/2014/main" id="{06443CA4-2BB9-20BC-9AEA-F7420ADE3BC0}"/>
                </a:ext>
              </a:extLst>
            </p:cNvPr>
            <p:cNvSpPr txBox="1"/>
            <p:nvPr/>
          </p:nvSpPr>
          <p:spPr>
            <a:xfrm>
              <a:off x="3550649" y="160770"/>
              <a:ext cx="2906960" cy="174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46"/>
                </a:lnSpc>
              </a:pPr>
              <a:r>
                <a:rPr lang="en-US" sz="2400">
                  <a:solidFill>
                    <a:schemeClr val="bg1"/>
                  </a:solidFill>
                  <a:latin typeface="Nunito Sans Heavy"/>
                </a:rPr>
                <a:t>Boxplots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A2B8B8-1E23-B65A-9D30-6FF03EE021E6}"/>
              </a:ext>
            </a:extLst>
          </p:cNvPr>
          <p:cNvGrpSpPr/>
          <p:nvPr/>
        </p:nvGrpSpPr>
        <p:grpSpPr>
          <a:xfrm>
            <a:off x="314150" y="-63983"/>
            <a:ext cx="1134000" cy="817326"/>
            <a:chOff x="314150" y="-63983"/>
            <a:chExt cx="1134000" cy="817326"/>
          </a:xfrm>
          <a:effectLst/>
        </p:grpSpPr>
        <p:grpSp>
          <p:nvGrpSpPr>
            <p:cNvPr id="53" name="Group 16">
              <a:extLst>
                <a:ext uri="{FF2B5EF4-FFF2-40B4-BE49-F238E27FC236}">
                  <a16:creationId xmlns:a16="http://schemas.microsoft.com/office/drawing/2014/main" id="{A1B9DDCC-2ABF-5186-DACB-388B70C9B2B5}"/>
                </a:ext>
              </a:extLst>
            </p:cNvPr>
            <p:cNvGrpSpPr/>
            <p:nvPr/>
          </p:nvGrpSpPr>
          <p:grpSpPr>
            <a:xfrm>
              <a:off x="314150" y="-63983"/>
              <a:ext cx="1134000" cy="576000"/>
              <a:chOff x="0" y="0"/>
              <a:chExt cx="2340359" cy="1228131"/>
            </a:xfrm>
            <a:effectLst>
              <a:outerShdw blurRad="50800" dist="50800" dir="5400000" algn="ctr" rotWithShape="0">
                <a:srgbClr val="487307"/>
              </a:outerShdw>
            </a:effectLst>
          </p:grpSpPr>
          <p:sp>
            <p:nvSpPr>
              <p:cNvPr id="57" name="Freeform 17">
                <a:extLst>
                  <a:ext uri="{FF2B5EF4-FFF2-40B4-BE49-F238E27FC236}">
                    <a16:creationId xmlns:a16="http://schemas.microsoft.com/office/drawing/2014/main" id="{758EAD9E-B109-FEA2-4702-BF90D29833CF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55" name="Picture 54" descr="A close up of a logo">
              <a:extLst>
                <a:ext uri="{FF2B5EF4-FFF2-40B4-BE49-F238E27FC236}">
                  <a16:creationId xmlns:a16="http://schemas.microsoft.com/office/drawing/2014/main" id="{C3346781-ED77-A558-F42D-FB35CFD67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61" y="33343"/>
              <a:ext cx="1082267" cy="72000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F7ACE26-BECC-22BB-118D-7469CAAE75CF}"/>
              </a:ext>
            </a:extLst>
          </p:cNvPr>
          <p:cNvGrpSpPr/>
          <p:nvPr/>
        </p:nvGrpSpPr>
        <p:grpSpPr>
          <a:xfrm>
            <a:off x="312841" y="4672823"/>
            <a:ext cx="1135309" cy="576170"/>
            <a:chOff x="312841" y="4672823"/>
            <a:chExt cx="1135309" cy="576170"/>
          </a:xfrm>
        </p:grpSpPr>
        <p:grpSp>
          <p:nvGrpSpPr>
            <p:cNvPr id="59" name="Group 18">
              <a:extLst>
                <a:ext uri="{FF2B5EF4-FFF2-40B4-BE49-F238E27FC236}">
                  <a16:creationId xmlns:a16="http://schemas.microsoft.com/office/drawing/2014/main" id="{D086E681-8ABF-0036-3017-40621E174448}"/>
                </a:ext>
              </a:extLst>
            </p:cNvPr>
            <p:cNvGrpSpPr/>
            <p:nvPr/>
          </p:nvGrpSpPr>
          <p:grpSpPr>
            <a:xfrm>
              <a:off x="312841" y="4672823"/>
              <a:ext cx="1135309" cy="576170"/>
              <a:chOff x="0" y="0"/>
              <a:chExt cx="2340359" cy="1228131"/>
            </a:xfrm>
          </p:grpSpPr>
          <p:sp>
            <p:nvSpPr>
              <p:cNvPr id="61" name="Freeform 19">
                <a:extLst>
                  <a:ext uri="{FF2B5EF4-FFF2-40B4-BE49-F238E27FC236}">
                    <a16:creationId xmlns:a16="http://schemas.microsoft.com/office/drawing/2014/main" id="{423FC4AC-8EB1-D5CB-5422-E256B4BA1C4F}"/>
                  </a:ext>
                </a:extLst>
              </p:cNvPr>
              <p:cNvSpPr/>
              <p:nvPr/>
            </p:nvSpPr>
            <p:spPr>
              <a:xfrm>
                <a:off x="0" y="0"/>
                <a:ext cx="2340359" cy="1228131"/>
              </a:xfrm>
              <a:custGeom>
                <a:avLst/>
                <a:gdLst/>
                <a:ahLst/>
                <a:cxnLst/>
                <a:rect l="l" t="t" r="r" b="b"/>
                <a:pathLst>
                  <a:path w="2340359" h="1228131">
                    <a:moveTo>
                      <a:pt x="2215899" y="1228131"/>
                    </a:moveTo>
                    <a:lnTo>
                      <a:pt x="124460" y="1228131"/>
                    </a:lnTo>
                    <a:cubicBezTo>
                      <a:pt x="55880" y="1228131"/>
                      <a:pt x="0" y="1172251"/>
                      <a:pt x="0" y="110367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15899" y="0"/>
                    </a:lnTo>
                    <a:cubicBezTo>
                      <a:pt x="2284479" y="0"/>
                      <a:pt x="2340359" y="55880"/>
                      <a:pt x="2340359" y="124460"/>
                    </a:cubicBezTo>
                    <a:lnTo>
                      <a:pt x="2340359" y="1103671"/>
                    </a:lnTo>
                    <a:cubicBezTo>
                      <a:pt x="2340359" y="1172251"/>
                      <a:pt x="2284479" y="1228131"/>
                      <a:pt x="2215899" y="1228131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R" sz="1194"/>
              </a:p>
            </p:txBody>
          </p:sp>
        </p:grpSp>
        <p:pic>
          <p:nvPicPr>
            <p:cNvPr id="60" name="Picture 59" descr="A black and white logo">
              <a:extLst>
                <a:ext uri="{FF2B5EF4-FFF2-40B4-BE49-F238E27FC236}">
                  <a16:creationId xmlns:a16="http://schemas.microsoft.com/office/drawing/2014/main" id="{D3D6396E-F878-BAFC-4A18-D34A90013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83" y="4800515"/>
              <a:ext cx="828000" cy="320787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E6AE4A5-F425-B56E-12A7-D740BAC88CFE}"/>
              </a:ext>
            </a:extLst>
          </p:cNvPr>
          <p:cNvGrpSpPr/>
          <p:nvPr/>
        </p:nvGrpSpPr>
        <p:grpSpPr>
          <a:xfrm>
            <a:off x="2950608" y="2927400"/>
            <a:ext cx="3240000" cy="2160000"/>
            <a:chOff x="2941352" y="3017587"/>
            <a:chExt cx="3240000" cy="21600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073D962-5453-39BC-7ADA-0D5B7B2E5FC8}"/>
                </a:ext>
              </a:extLst>
            </p:cNvPr>
            <p:cNvGrpSpPr/>
            <p:nvPr/>
          </p:nvGrpSpPr>
          <p:grpSpPr>
            <a:xfrm>
              <a:off x="2941352" y="3017587"/>
              <a:ext cx="3240000" cy="2160000"/>
              <a:chOff x="3070350" y="3127857"/>
              <a:chExt cx="2998924" cy="1984947"/>
            </a:xfrm>
          </p:grpSpPr>
          <p:pic>
            <p:nvPicPr>
              <p:cNvPr id="50" name="Picture 49" descr="A diagram of a diagram of a person's body">
                <a:extLst>
                  <a:ext uri="{FF2B5EF4-FFF2-40B4-BE49-F238E27FC236}">
                    <a16:creationId xmlns:a16="http://schemas.microsoft.com/office/drawing/2014/main" id="{D9A0110E-A797-249E-3718-151A6F106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350" y="3127857"/>
                <a:ext cx="2998924" cy="198494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44FDE2-6C24-3B91-AC96-22C16025A8AE}"/>
                  </a:ext>
                </a:extLst>
              </p:cNvPr>
              <p:cNvSpPr txBox="1"/>
              <p:nvPr/>
            </p:nvSpPr>
            <p:spPr>
              <a:xfrm>
                <a:off x="4323993" y="3233687"/>
                <a:ext cx="576842" cy="226142"/>
              </a:xfrm>
              <a:prstGeom prst="rect">
                <a:avLst/>
              </a:prstGeom>
              <a:noFill/>
              <a:effectLst/>
            </p:spPr>
            <p:txBody>
    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9536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90724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6086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81447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976810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2171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67533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62895" algn="l" defTabSz="790724" rtl="0" eaLnBrk="1" latinLnBrk="0" hangingPunct="1">
                  <a:defRPr sz="1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400">
                    <a:solidFill>
                      <a:srgbClr val="141414"/>
                    </a:solidFill>
                    <a:latin typeface="Nunito Sans Heavy"/>
                  </a:rPr>
                  <a:t>Merlot</a:t>
                </a:r>
                <a:endParaRPr lang="en-US" sz="1400">
                  <a:solidFill>
                    <a:srgbClr val="141414"/>
                  </a:solidFill>
                  <a:latin typeface="Nunito Sans Heavy"/>
                </a:endParaRPr>
              </a:p>
            </p:txBody>
          </p:sp>
        </p:grpSp>
        <p:pic>
          <p:nvPicPr>
            <p:cNvPr id="64" name="Picture 63" descr="A green leaves on a black background&#10;&#10;Description automatically generated">
              <a:extLst>
                <a:ext uri="{FF2B5EF4-FFF2-40B4-BE49-F238E27FC236}">
                  <a16:creationId xmlns:a16="http://schemas.microsoft.com/office/drawing/2014/main" id="{1AF3ABAB-F6E9-3074-94CD-1A78AEE14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7884" y="3386137"/>
              <a:ext cx="285511" cy="2460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5" name="Picture 64" descr="A green grapes on a black background&#10;&#10;Description automatically generated">
              <a:extLst>
                <a:ext uri="{FF2B5EF4-FFF2-40B4-BE49-F238E27FC236}">
                  <a16:creationId xmlns:a16="http://schemas.microsoft.com/office/drawing/2014/main" id="{95F876D7-3ABC-CCEB-19F0-671081E14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3655" y="3364181"/>
              <a:ext cx="312729" cy="2680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54CB9AF-93AE-B5EF-84C2-B24342E74143}"/>
              </a:ext>
            </a:extLst>
          </p:cNvPr>
          <p:cNvGrpSpPr/>
          <p:nvPr/>
        </p:nvGrpSpPr>
        <p:grpSpPr>
          <a:xfrm>
            <a:off x="7063449" y="2980054"/>
            <a:ext cx="1988397" cy="517065"/>
            <a:chOff x="7338413" y="1689876"/>
            <a:chExt cx="3232095" cy="891178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FD08FAD-0B08-1FFA-55D8-9F30D6C7EF11}"/>
                </a:ext>
              </a:extLst>
            </p:cNvPr>
            <p:cNvSpPr txBox="1"/>
            <p:nvPr/>
          </p:nvSpPr>
          <p:spPr>
            <a:xfrm>
              <a:off x="8267783" y="1977423"/>
              <a:ext cx="2302725" cy="37109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200" b="1">
                  <a:solidFill>
                    <a:schemeClr val="bg1"/>
                  </a:solidFill>
                  <a:latin typeface="Nunito Sans Heavy"/>
                </a:rPr>
                <a:t>---&gt; BBCH: 7-55</a:t>
              </a:r>
            </a:p>
          </p:txBody>
        </p:sp>
        <p:pic>
          <p:nvPicPr>
            <p:cNvPr id="71" name="Picture 70" descr="A green and white logo&#10;&#10;Description automatically generated">
              <a:extLst>
                <a:ext uri="{FF2B5EF4-FFF2-40B4-BE49-F238E27FC236}">
                  <a16:creationId xmlns:a16="http://schemas.microsoft.com/office/drawing/2014/main" id="{C8C5EF4D-A37B-8000-23BD-DDF1502D5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38413" y="1689876"/>
              <a:ext cx="891179" cy="891178"/>
            </a:xfrm>
            <a:prstGeom prst="rect">
              <a:avLst/>
            </a:prstGeom>
          </p:spPr>
        </p:pic>
      </p:grpSp>
      <p:sp>
        <p:nvSpPr>
          <p:cNvPr id="75" name="Freeform 2">
            <a:extLst>
              <a:ext uri="{FF2B5EF4-FFF2-40B4-BE49-F238E27FC236}">
                <a16:creationId xmlns:a16="http://schemas.microsoft.com/office/drawing/2014/main" id="{0B82B69F-D6ED-1018-1DDA-399126182514}"/>
              </a:ext>
            </a:extLst>
          </p:cNvPr>
          <p:cNvSpPr/>
          <p:nvPr/>
        </p:nvSpPr>
        <p:spPr>
          <a:xfrm>
            <a:off x="7789862" y="1303615"/>
            <a:ext cx="2713876" cy="2551130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5"/>
                </a:lnTo>
                <a:lnTo>
                  <a:pt x="0" y="450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536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0724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6086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1447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6810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2171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67533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2895" algn="l" defTabSz="790724" rtl="0" eaLnBrk="1" latinLnBrk="0" hangingPunct="1">
              <a:defRPr sz="1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sz="597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4F35324-5AE7-0E62-6819-CA9C2A24F033}"/>
              </a:ext>
            </a:extLst>
          </p:cNvPr>
          <p:cNvGrpSpPr/>
          <p:nvPr/>
        </p:nvGrpSpPr>
        <p:grpSpPr>
          <a:xfrm>
            <a:off x="7045851" y="3591502"/>
            <a:ext cx="2017038" cy="517060"/>
            <a:chOff x="7354261" y="3437514"/>
            <a:chExt cx="3278660" cy="891180"/>
          </a:xfrm>
        </p:grpSpPr>
        <p:pic>
          <p:nvPicPr>
            <p:cNvPr id="73" name="Picture 72" descr="A green grapes on a black background&#10;&#10;Description automatically generated">
              <a:extLst>
                <a:ext uri="{FF2B5EF4-FFF2-40B4-BE49-F238E27FC236}">
                  <a16:creationId xmlns:a16="http://schemas.microsoft.com/office/drawing/2014/main" id="{889C7226-E502-38FC-E2F7-AD99E86D1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4261" y="3437514"/>
              <a:ext cx="891179" cy="89118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8F0CB7-D484-B3C8-32AC-16A8C9AE44BE}"/>
                </a:ext>
              </a:extLst>
            </p:cNvPr>
            <p:cNvSpPr txBox="1"/>
            <p:nvPr/>
          </p:nvSpPr>
          <p:spPr>
            <a:xfrm>
              <a:off x="8245440" y="3680344"/>
              <a:ext cx="2387481" cy="3710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0344" tIns="15173" rIns="30344" bIns="1517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536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90724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6086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1447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76810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72171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67533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62895" algn="l" defTabSz="790724" rtl="0" eaLnBrk="1" latinLnBrk="0" hangingPunct="1">
                <a:defRPr sz="1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200" b="1">
                  <a:solidFill>
                    <a:schemeClr val="bg1"/>
                  </a:solidFill>
                  <a:latin typeface="Nunito Sans Heavy"/>
                </a:rPr>
                <a:t>---&gt; BBCH: 83-84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905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1625</Words>
  <Application>Microsoft Office PowerPoint</Application>
  <PresentationFormat>On-screen Show (16:9)</PresentationFormat>
  <Paragraphs>198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Nunito Sans Heavy</vt:lpstr>
      <vt:lpstr>Calibri</vt:lpstr>
      <vt:lpstr>Nunito Sans Bold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Yellow Modern Farming Presentation 4:3</dc:title>
  <dc:creator>Stavros Doundoulakis</dc:creator>
  <cp:lastModifiedBy>Stavros Doundoulakis</cp:lastModifiedBy>
  <cp:revision>2</cp:revision>
  <dcterms:created xsi:type="dcterms:W3CDTF">2006-08-16T00:00:00Z</dcterms:created>
  <dcterms:modified xsi:type="dcterms:W3CDTF">2024-02-29T22:15:57Z</dcterms:modified>
  <dc:identifier>DAF2Ng2JVIM</dc:identifier>
</cp:coreProperties>
</file>